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81"/>
  </p:notesMasterIdLst>
  <p:sldIdLst>
    <p:sldId id="257" r:id="rId2"/>
    <p:sldId id="339" r:id="rId3"/>
    <p:sldId id="263" r:id="rId4"/>
    <p:sldId id="264" r:id="rId5"/>
    <p:sldId id="260" r:id="rId6"/>
    <p:sldId id="261" r:id="rId7"/>
    <p:sldId id="332" r:id="rId8"/>
    <p:sldId id="333" r:id="rId9"/>
    <p:sldId id="336" r:id="rId10"/>
    <p:sldId id="267" r:id="rId11"/>
    <p:sldId id="265" r:id="rId12"/>
    <p:sldId id="266" r:id="rId13"/>
    <p:sldId id="329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340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  <p:sldId id="335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38" r:id="rId51"/>
    <p:sldId id="309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10" r:id="rId60"/>
    <p:sldId id="311" r:id="rId61"/>
    <p:sldId id="313" r:id="rId62"/>
    <p:sldId id="312" r:id="rId63"/>
    <p:sldId id="314" r:id="rId64"/>
    <p:sldId id="315" r:id="rId65"/>
    <p:sldId id="316" r:id="rId66"/>
    <p:sldId id="330" r:id="rId67"/>
    <p:sldId id="331" r:id="rId68"/>
    <p:sldId id="341" r:id="rId69"/>
    <p:sldId id="317" r:id="rId70"/>
    <p:sldId id="318" r:id="rId71"/>
    <p:sldId id="319" r:id="rId72"/>
    <p:sldId id="321" r:id="rId73"/>
    <p:sldId id="322" r:id="rId74"/>
    <p:sldId id="323" r:id="rId75"/>
    <p:sldId id="320" r:id="rId76"/>
    <p:sldId id="324" r:id="rId77"/>
    <p:sldId id="325" r:id="rId78"/>
    <p:sldId id="326" r:id="rId79"/>
    <p:sldId id="328" r:id="rId8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41BC7B1-03D0-4B8B-AD73-001B1B72742F}">
          <p14:sldIdLst>
            <p14:sldId id="257"/>
            <p14:sldId id="339"/>
          </p14:sldIdLst>
        </p14:section>
        <p14:section name="Why PowerShell" id="{720B8394-5089-4DBB-A86F-E279FB254130}">
          <p14:sldIdLst>
            <p14:sldId id="263"/>
            <p14:sldId id="264"/>
            <p14:sldId id="260"/>
            <p14:sldId id="261"/>
            <p14:sldId id="332"/>
            <p14:sldId id="333"/>
            <p14:sldId id="336"/>
          </p14:sldIdLst>
        </p14:section>
        <p14:section name="Getting information" id="{79D78062-5AFB-46A3-BA0D-C9CE4F74AB25}">
          <p14:sldIdLst>
            <p14:sldId id="267"/>
            <p14:sldId id="265"/>
            <p14:sldId id="266"/>
            <p14:sldId id="329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340"/>
            <p14:sldId id="279"/>
            <p14:sldId id="280"/>
            <p14:sldId id="281"/>
            <p14:sldId id="282"/>
          </p14:sldIdLst>
        </p14:section>
        <p14:section name="Displaying information" id="{AB0330E5-EED6-4788-9728-75AAF9F97140}">
          <p14:sldIdLst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335"/>
          </p14:sldIdLst>
        </p14:section>
        <p14:section name="Objects, piping and variables" id="{F6A3C551-DA50-4575-A57C-918C7C45AE57}">
          <p14:sldIdLst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</p14:sldIdLst>
        </p14:section>
        <p14:section name="Filtering and sorting" id="{BE2DC0B5-EE02-4425-ADCC-8DE93A58BEDE}">
          <p14:sldIdLst>
            <p14:sldId id="338"/>
            <p14:sldId id="309"/>
            <p14:sldId id="302"/>
            <p14:sldId id="303"/>
            <p14:sldId id="304"/>
            <p14:sldId id="305"/>
            <p14:sldId id="306"/>
            <p14:sldId id="307"/>
            <p14:sldId id="308"/>
            <p14:sldId id="310"/>
            <p14:sldId id="311"/>
            <p14:sldId id="313"/>
            <p14:sldId id="312"/>
            <p14:sldId id="314"/>
            <p14:sldId id="315"/>
            <p14:sldId id="316"/>
            <p14:sldId id="330"/>
            <p14:sldId id="331"/>
            <p14:sldId id="341"/>
            <p14:sldId id="317"/>
            <p14:sldId id="318"/>
            <p14:sldId id="319"/>
            <p14:sldId id="321"/>
            <p14:sldId id="322"/>
            <p14:sldId id="323"/>
            <p14:sldId id="320"/>
            <p14:sldId id="324"/>
            <p14:sldId id="325"/>
            <p14:sldId id="326"/>
          </p14:sldIdLst>
        </p14:section>
        <p14:section name="Finishing off" id="{C3769742-6C01-4DD8-9530-C3B671A3CDD6}">
          <p14:sldIdLst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iën Jochen" initials="MJ" lastIdx="1" clrIdx="0">
    <p:extLst>
      <p:ext uri="{19B8F6BF-5375-455C-9EA6-DF929625EA0E}">
        <p15:presenceInfo xmlns:p15="http://schemas.microsoft.com/office/powerpoint/2012/main" userId="Mariën Joche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1" autoAdjust="0"/>
    <p:restoredTop sz="78348" autoAdjust="0"/>
  </p:normalViewPr>
  <p:slideViewPr>
    <p:cSldViewPr snapToGrid="0">
      <p:cViewPr varScale="1">
        <p:scale>
          <a:sx n="86" d="100"/>
          <a:sy n="86" d="100"/>
        </p:scale>
        <p:origin x="1386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commentAuthors" Target="commentAuthor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notesMaster" Target="notesMasters/notesMaster1.xml"/><Relationship Id="rId86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chen Mariën" userId="a4f8d9ed-3895-4365-b2d5-9432cb8a20d4" providerId="ADAL" clId="{91D88F51-B6AB-4484-A8B3-9A2CF4108D5F}"/>
    <pc:docChg chg="undo custSel addSld delSld modSld sldOrd addSection delSection modSection">
      <pc:chgData name="Jochen Mariën" userId="a4f8d9ed-3895-4365-b2d5-9432cb8a20d4" providerId="ADAL" clId="{91D88F51-B6AB-4484-A8B3-9A2CF4108D5F}" dt="2018-03-12T08:29:12.514" v="773" actId="20577"/>
      <pc:docMkLst>
        <pc:docMk/>
      </pc:docMkLst>
      <pc:sldChg chg="modSp">
        <pc:chgData name="Jochen Mariën" userId="a4f8d9ed-3895-4365-b2d5-9432cb8a20d4" providerId="ADAL" clId="{91D88F51-B6AB-4484-A8B3-9A2CF4108D5F}" dt="2018-03-12T08:29:12.514" v="773" actId="20577"/>
        <pc:sldMkLst>
          <pc:docMk/>
          <pc:sldMk cId="2301017481" sldId="260"/>
        </pc:sldMkLst>
        <pc:spChg chg="mod">
          <ac:chgData name="Jochen Mariën" userId="a4f8d9ed-3895-4365-b2d5-9432cb8a20d4" providerId="ADAL" clId="{91D88F51-B6AB-4484-A8B3-9A2CF4108D5F}" dt="2018-03-12T08:29:12.514" v="773" actId="20577"/>
          <ac:spMkLst>
            <pc:docMk/>
            <pc:sldMk cId="2301017481" sldId="260"/>
            <ac:spMk id="4" creationId="{00000000-0000-0000-0000-000000000000}"/>
          </ac:spMkLst>
        </pc:spChg>
      </pc:sldChg>
      <pc:sldChg chg="addSp delSp modSp ord">
        <pc:chgData name="Jochen Mariën" userId="a4f8d9ed-3895-4365-b2d5-9432cb8a20d4" providerId="ADAL" clId="{91D88F51-B6AB-4484-A8B3-9A2CF4108D5F}" dt="2018-02-27T09:53:50.071" v="638" actId="27310"/>
        <pc:sldMkLst>
          <pc:docMk/>
          <pc:sldMk cId="1185820166" sldId="263"/>
        </pc:sldMkLst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7" creationId="{69ABDBB4-9CB1-465C-B801-393F78C4F415}"/>
          </ac:graphicFrameMkLst>
        </pc:graphicFrameChg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9" creationId="{7506E327-182D-46F9-AF63-CD1B8FEC5E6A}"/>
          </ac:graphicFrameMkLst>
        </pc:graphicFrameChg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11" creationId="{DE608EC6-CEB7-42C0-838F-ECE40C8C36C9}"/>
          </ac:graphicFrameMkLst>
        </pc:graphicFrameChg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13" creationId="{44DE48E5-0267-4C6E-9ADF-1825E5E24003}"/>
          </ac:graphicFrameMkLst>
        </pc:graphicFrameChg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15" creationId="{B2127FB6-2A27-4E00-88AF-862EE1E699E0}"/>
          </ac:graphicFrameMkLst>
        </pc:graphicFrameChg>
        <pc:graphicFrameChg chg="add del modGraphic">
          <ac:chgData name="Jochen Mariën" userId="a4f8d9ed-3895-4365-b2d5-9432cb8a20d4" providerId="ADAL" clId="{91D88F51-B6AB-4484-A8B3-9A2CF4108D5F}" dt="2018-02-27T09:53:50.071" v="638" actId="27310"/>
          <ac:graphicFrameMkLst>
            <pc:docMk/>
            <pc:sldMk cId="1185820166" sldId="263"/>
            <ac:graphicFrameMk id="17" creationId="{89D02579-B21B-4D68-92CC-6161D2CA9434}"/>
          </ac:graphicFrameMkLst>
        </pc:graphicFrameChg>
      </pc:sldChg>
      <pc:sldChg chg="modSp">
        <pc:chgData name="Jochen Mariën" userId="a4f8d9ed-3895-4365-b2d5-9432cb8a20d4" providerId="ADAL" clId="{91D88F51-B6AB-4484-A8B3-9A2CF4108D5F}" dt="2018-02-27T15:06:03.079" v="770" actId="5793"/>
        <pc:sldMkLst>
          <pc:docMk/>
          <pc:sldMk cId="220007775" sldId="274"/>
        </pc:sldMkLst>
        <pc:spChg chg="mod">
          <ac:chgData name="Jochen Mariën" userId="a4f8d9ed-3895-4365-b2d5-9432cb8a20d4" providerId="ADAL" clId="{91D88F51-B6AB-4484-A8B3-9A2CF4108D5F}" dt="2018-02-27T15:06:03.079" v="770" actId="5793"/>
          <ac:spMkLst>
            <pc:docMk/>
            <pc:sldMk cId="220007775" sldId="274"/>
            <ac:spMk id="3" creationId="{00000000-0000-0000-0000-000000000000}"/>
          </ac:spMkLst>
        </pc:spChg>
      </pc:sldChg>
      <pc:sldChg chg="addSp delSp modSp add modAnim">
        <pc:chgData name="Jochen Mariën" userId="a4f8d9ed-3895-4365-b2d5-9432cb8a20d4" providerId="ADAL" clId="{91D88F51-B6AB-4484-A8B3-9A2CF4108D5F}" dt="2018-02-27T09:33:57.863" v="511" actId="1076"/>
        <pc:sldMkLst>
          <pc:docMk/>
          <pc:sldMk cId="1007942722" sldId="336"/>
        </pc:sldMkLst>
        <pc:spChg chg="mod">
          <ac:chgData name="Jochen Mariën" userId="a4f8d9ed-3895-4365-b2d5-9432cb8a20d4" providerId="ADAL" clId="{91D88F51-B6AB-4484-A8B3-9A2CF4108D5F}" dt="2018-02-27T09:29:47.563" v="19" actId="20577"/>
          <ac:spMkLst>
            <pc:docMk/>
            <pc:sldMk cId="1007942722" sldId="336"/>
            <ac:spMk id="2" creationId="{6EA9D5C0-29A7-4DDB-96F1-B62E230DC987}"/>
          </ac:spMkLst>
        </pc:spChg>
        <pc:spChg chg="mod">
          <ac:chgData name="Jochen Mariën" userId="a4f8d9ed-3895-4365-b2d5-9432cb8a20d4" providerId="ADAL" clId="{91D88F51-B6AB-4484-A8B3-9A2CF4108D5F}" dt="2018-02-27T09:33:52.154" v="509" actId="313"/>
          <ac:spMkLst>
            <pc:docMk/>
            <pc:sldMk cId="1007942722" sldId="336"/>
            <ac:spMk id="3" creationId="{9098215F-DFA5-4501-86C6-C87D7B981639}"/>
          </ac:spMkLst>
        </pc:spChg>
        <pc:spChg chg="add del">
          <ac:chgData name="Jochen Mariën" userId="a4f8d9ed-3895-4365-b2d5-9432cb8a20d4" providerId="ADAL" clId="{91D88F51-B6AB-4484-A8B3-9A2CF4108D5F}" dt="2018-02-27T09:32:38.842" v="502" actId="1076"/>
          <ac:spMkLst>
            <pc:docMk/>
            <pc:sldMk cId="1007942722" sldId="336"/>
            <ac:spMk id="4" creationId="{82E7FFFB-9C35-45AF-A9C3-56B6F9C98341}"/>
          </ac:spMkLst>
        </pc:spChg>
        <pc:picChg chg="add mod">
          <ac:chgData name="Jochen Mariën" userId="a4f8d9ed-3895-4365-b2d5-9432cb8a20d4" providerId="ADAL" clId="{91D88F51-B6AB-4484-A8B3-9A2CF4108D5F}" dt="2018-02-27T09:33:57.863" v="511" actId="1076"/>
          <ac:picMkLst>
            <pc:docMk/>
            <pc:sldMk cId="1007942722" sldId="336"/>
            <ac:picMk id="5" creationId="{1A8B4585-B570-4F38-A073-D2609CAFABE5}"/>
          </ac:picMkLst>
        </pc:picChg>
      </pc:sldChg>
      <pc:sldChg chg="modSp add">
        <pc:chgData name="Jochen Mariën" userId="a4f8d9ed-3895-4365-b2d5-9432cb8a20d4" providerId="ADAL" clId="{91D88F51-B6AB-4484-A8B3-9A2CF4108D5F}" dt="2018-02-27T09:52:35.388" v="634" actId="20577"/>
        <pc:sldMkLst>
          <pc:docMk/>
          <pc:sldMk cId="2239786233" sldId="338"/>
        </pc:sldMkLst>
        <pc:spChg chg="mod">
          <ac:chgData name="Jochen Mariën" userId="a4f8d9ed-3895-4365-b2d5-9432cb8a20d4" providerId="ADAL" clId="{91D88F51-B6AB-4484-A8B3-9A2CF4108D5F}" dt="2018-02-27T09:51:43.740" v="524" actId="20577"/>
          <ac:spMkLst>
            <pc:docMk/>
            <pc:sldMk cId="2239786233" sldId="338"/>
            <ac:spMk id="2" creationId="{D6675CE9-36BF-46B1-93F1-DAF5ADA859BE}"/>
          </ac:spMkLst>
        </pc:spChg>
        <pc:spChg chg="mod">
          <ac:chgData name="Jochen Mariën" userId="a4f8d9ed-3895-4365-b2d5-9432cb8a20d4" providerId="ADAL" clId="{91D88F51-B6AB-4484-A8B3-9A2CF4108D5F}" dt="2018-02-27T09:52:35.388" v="634" actId="20577"/>
          <ac:spMkLst>
            <pc:docMk/>
            <pc:sldMk cId="2239786233" sldId="338"/>
            <ac:spMk id="3" creationId="{FE672EB4-2005-47CC-8FEB-F5B6AB5DEF4E}"/>
          </ac:spMkLst>
        </pc:spChg>
      </pc:sldChg>
      <pc:sldChg chg="addSp delSp modSp add">
        <pc:chgData name="Jochen Mariën" userId="a4f8d9ed-3895-4365-b2d5-9432cb8a20d4" providerId="ADAL" clId="{91D88F51-B6AB-4484-A8B3-9A2CF4108D5F}" dt="2018-02-27T09:55:46.732" v="664" actId="1076"/>
        <pc:sldMkLst>
          <pc:docMk/>
          <pc:sldMk cId="1367210224" sldId="339"/>
        </pc:sldMkLst>
        <pc:spChg chg="del">
          <ac:chgData name="Jochen Mariën" userId="a4f8d9ed-3895-4365-b2d5-9432cb8a20d4" providerId="ADAL" clId="{91D88F51-B6AB-4484-A8B3-9A2CF4108D5F}" dt="2018-02-27T09:53:56.886" v="640" actId="1076"/>
          <ac:spMkLst>
            <pc:docMk/>
            <pc:sldMk cId="1367210224" sldId="339"/>
            <ac:spMk id="2" creationId="{055E7E39-AB2B-4AB1-AFB6-672E00F2C613}"/>
          </ac:spMkLst>
        </pc:spChg>
        <pc:spChg chg="del">
          <ac:chgData name="Jochen Mariën" userId="a4f8d9ed-3895-4365-b2d5-9432cb8a20d4" providerId="ADAL" clId="{91D88F51-B6AB-4484-A8B3-9A2CF4108D5F}" dt="2018-02-27T09:53:56.886" v="640" actId="1076"/>
          <ac:spMkLst>
            <pc:docMk/>
            <pc:sldMk cId="1367210224" sldId="339"/>
            <ac:spMk id="3" creationId="{406C04CB-7BDA-414B-A3C6-53CF826466AE}"/>
          </ac:spMkLst>
        </pc:spChg>
        <pc:spChg chg="add mod">
          <ac:chgData name="Jochen Mariën" userId="a4f8d9ed-3895-4365-b2d5-9432cb8a20d4" providerId="ADAL" clId="{91D88F51-B6AB-4484-A8B3-9A2CF4108D5F}" dt="2018-02-27T09:54:00.704" v="648" actId="20577"/>
          <ac:spMkLst>
            <pc:docMk/>
            <pc:sldMk cId="1367210224" sldId="339"/>
            <ac:spMk id="4" creationId="{025D3EC3-BD09-46CA-9C43-1494F11A116C}"/>
          </ac:spMkLst>
        </pc:spChg>
        <pc:spChg chg="add del mod">
          <ac:chgData name="Jochen Mariën" userId="a4f8d9ed-3895-4365-b2d5-9432cb8a20d4" providerId="ADAL" clId="{91D88F51-B6AB-4484-A8B3-9A2CF4108D5F}" dt="2018-02-27T09:54:21.282" v="651" actId="478"/>
          <ac:spMkLst>
            <pc:docMk/>
            <pc:sldMk cId="1367210224" sldId="339"/>
            <ac:spMk id="5" creationId="{34214F1E-3064-4677-9B8D-8E8032C0FC74}"/>
          </ac:spMkLst>
        </pc:spChg>
        <pc:graphicFrameChg chg="add mod modGraphic">
          <ac:chgData name="Jochen Mariën" userId="a4f8d9ed-3895-4365-b2d5-9432cb8a20d4" providerId="ADAL" clId="{91D88F51-B6AB-4484-A8B3-9A2CF4108D5F}" dt="2018-02-27T09:55:25.019" v="656" actId="1076"/>
          <ac:graphicFrameMkLst>
            <pc:docMk/>
            <pc:sldMk cId="1367210224" sldId="339"/>
            <ac:graphicFrameMk id="7" creationId="{E0CA6152-8410-42FC-820F-46114A79C0D0}"/>
          </ac:graphicFrameMkLst>
        </pc:graphicFrameChg>
        <pc:graphicFrameChg chg="add mod modGraphic">
          <ac:chgData name="Jochen Mariën" userId="a4f8d9ed-3895-4365-b2d5-9432cb8a20d4" providerId="ADAL" clId="{91D88F51-B6AB-4484-A8B3-9A2CF4108D5F}" dt="2018-02-27T09:55:41.606" v="662" actId="1076"/>
          <ac:graphicFrameMkLst>
            <pc:docMk/>
            <pc:sldMk cId="1367210224" sldId="339"/>
            <ac:graphicFrameMk id="9" creationId="{0255BEB6-1B7A-4264-8677-526C90FC818A}"/>
          </ac:graphicFrameMkLst>
        </pc:graphicFrameChg>
        <pc:graphicFrameChg chg="add mod modGraphic">
          <ac:chgData name="Jochen Mariën" userId="a4f8d9ed-3895-4365-b2d5-9432cb8a20d4" providerId="ADAL" clId="{91D88F51-B6AB-4484-A8B3-9A2CF4108D5F}" dt="2018-02-27T09:55:30.219" v="658" actId="1076"/>
          <ac:graphicFrameMkLst>
            <pc:docMk/>
            <pc:sldMk cId="1367210224" sldId="339"/>
            <ac:graphicFrameMk id="11" creationId="{9B46AE9C-4F59-4A0B-9E08-7884EF38365D}"/>
          </ac:graphicFrameMkLst>
        </pc:graphicFrameChg>
        <pc:graphicFrameChg chg="add mod modGraphic">
          <ac:chgData name="Jochen Mariën" userId="a4f8d9ed-3895-4365-b2d5-9432cb8a20d4" providerId="ADAL" clId="{91D88F51-B6AB-4484-A8B3-9A2CF4108D5F}" dt="2018-02-27T09:55:34.165" v="659" actId="1076"/>
          <ac:graphicFrameMkLst>
            <pc:docMk/>
            <pc:sldMk cId="1367210224" sldId="339"/>
            <ac:graphicFrameMk id="13" creationId="{22E31484-8BBD-49CC-83C8-FB379295D589}"/>
          </ac:graphicFrameMkLst>
        </pc:graphicFrameChg>
        <pc:graphicFrameChg chg="add mod modGraphic">
          <ac:chgData name="Jochen Mariën" userId="a4f8d9ed-3895-4365-b2d5-9432cb8a20d4" providerId="ADAL" clId="{91D88F51-B6AB-4484-A8B3-9A2CF4108D5F}" dt="2018-02-27T09:55:36.809" v="660" actId="1076"/>
          <ac:graphicFrameMkLst>
            <pc:docMk/>
            <pc:sldMk cId="1367210224" sldId="339"/>
            <ac:graphicFrameMk id="15" creationId="{7B276FC9-616C-4DB0-83C3-3749104526DA}"/>
          </ac:graphicFrameMkLst>
        </pc:graphicFrameChg>
        <pc:graphicFrameChg chg="add mod modGraphic">
          <ac:chgData name="Jochen Mariën" userId="a4f8d9ed-3895-4365-b2d5-9432cb8a20d4" providerId="ADAL" clId="{91D88F51-B6AB-4484-A8B3-9A2CF4108D5F}" dt="2018-02-27T09:55:46.732" v="664" actId="1076"/>
          <ac:graphicFrameMkLst>
            <pc:docMk/>
            <pc:sldMk cId="1367210224" sldId="339"/>
            <ac:graphicFrameMk id="17" creationId="{47BE5781-AB88-439D-A341-B7CFADE01E2D}"/>
          </ac:graphicFrameMkLst>
        </pc:graphicFrame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4263F0-A5A9-41B6-B682-E0E7AF475E79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69EBDE-99E5-426C-8A45-55FDC70ABAC1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77222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BE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C331E27-30CE-4036-B5FF-DD2514F673C7}" type="slidenum">
              <a:rPr lang="nl-BE" smtClean="0"/>
              <a:pPr>
                <a:defRPr/>
              </a:pPr>
              <a:t>1</a:t>
            </a:fld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696010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91771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Minimum </a:t>
            </a:r>
            <a:r>
              <a:rPr lang="en-US" dirty="0" err="1"/>
              <a:t>klopt</a:t>
            </a:r>
            <a:r>
              <a:rPr lang="en-US" dirty="0"/>
              <a:t> </a:t>
            </a:r>
            <a:r>
              <a:rPr lang="en-US" dirty="0" err="1"/>
              <a:t>niet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get-process: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Where-Object CPU -ne $null | Measure-Object CPU -Minimum 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71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851306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where-Object CPU -is [Double] | Measure-Object -property CPU -Minimum -Maximum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72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063384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77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99547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518AAE-73D8-4A7F-BD2A-F3659414D35C}" type="slidenum">
              <a:rPr lang="nl-BE" smtClean="0"/>
              <a:t>24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433936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=@{Label="Process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Name";Expression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={$_.name};alignment="left"}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cpu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=@{Label="CPU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Used";Expression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={$_.CPU};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FormatString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="N3";alignment="left"}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$mem=@{Label="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Memory";Expression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={$_.PM/1MB};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FormatString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="N4";alignment="left"}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Get-Process | Format-Table 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proces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,$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cpu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$mem 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autosize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32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302372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example</a:t>
            </a:r>
            <a:r>
              <a:rPr lang="nl-BE" dirty="0"/>
              <a:t> </a:t>
            </a:r>
            <a:r>
              <a:rPr lang="nl-BE" dirty="0" err="1"/>
              <a:t>also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default UTF8-encoding, but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won’t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reading </a:t>
            </a:r>
            <a:r>
              <a:rPr lang="nl-BE" dirty="0" err="1"/>
              <a:t>the</a:t>
            </a:r>
            <a:r>
              <a:rPr lang="nl-BE" dirty="0"/>
              <a:t> tekst </a:t>
            </a:r>
            <a:r>
              <a:rPr lang="nl-BE" dirty="0" err="1"/>
              <a:t>from</a:t>
            </a:r>
            <a:r>
              <a:rPr lang="nl-BE" dirty="0"/>
              <a:t> a file in </a:t>
            </a:r>
            <a:r>
              <a:rPr lang="nl-BE" dirty="0" err="1"/>
              <a:t>the</a:t>
            </a:r>
            <a:r>
              <a:rPr lang="nl-BE" dirty="0"/>
              <a:t> ‘wrong’ </a:t>
            </a:r>
            <a:r>
              <a:rPr lang="nl-BE" dirty="0" err="1"/>
              <a:t>encoding</a:t>
            </a:r>
            <a:r>
              <a:rPr lang="nl-BE"/>
              <a:t>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92705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Restore:</a:t>
            </a:r>
          </a:p>
          <a:p>
            <a:r>
              <a:rPr lang="en-US" dirty="0"/>
              <a:t>https://blogs.technet.microsoft.com/heyscriptingguy/2015/11/13/set-powershell-ise-to-default-values/</a:t>
            </a:r>
          </a:p>
          <a:p>
            <a:r>
              <a:rPr lang="en-US" dirty="0"/>
              <a:t>$</a:t>
            </a:r>
            <a:r>
              <a:rPr lang="en-US" dirty="0" err="1"/>
              <a:t>psISE.Options.RestoreDefaults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GB" dirty="0"/>
              <a:t> 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psISE.Options.ErrorBackgroundColor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"Red"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psISE.Options.ErrorForegroundColor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"White"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58831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642573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#The doctor says the sixth week started yesterday. When will the magic happen?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(Get-Date).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AddDays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(-1).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AddDays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(7*(40-5))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#What day is the first of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july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this year?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"1/7/2018“ # Will only work on a Belgian computer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-date "1_7_2018" -Format "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d_M_yyyy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“  # never works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-Day 1 -Month 7 -Year 2018 # always works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#Can you make sure the above command also works next year?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Get-Date -Day 1 -Month 7 -Year (Get-Date).Year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#How long until the first of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july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?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= Get-Date -Day 1 -Month 7 -Year (Get-Date).Year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$now = Get-Date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- $now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#What type of object do you get from the previous exercise? Could you have done the calculation in one line?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$then - $now | Get-Member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New-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TimeSpan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-Start (Get-Date) -End (Get-Date "1/7/2018") </a:t>
            </a:r>
          </a:p>
          <a:p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#The Christmas break starts the first Saturday before the 24th of December. Select that day for any given year.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$date = get-date "24-12-2018"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date.AddDays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(-($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date.DayOfWeek.value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__)-1</a:t>
            </a:r>
            <a:r>
              <a:rPr lang="en-GB" sz="1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</a:t>
            </a:r>
            <a:endParaRPr lang="en-GB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49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455942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68962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administrator you can use “c:\Windows\Temp” in stead of “c:\</a:t>
            </a:r>
            <a:r>
              <a:rPr lang="en-GB"/>
              <a:t>tmp</a:t>
            </a:r>
            <a:r>
              <a:rPr lang="en-GB" dirty="0"/>
              <a:t>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69EBDE-99E5-426C-8A45-55FDC70ABAC1}" type="slidenum">
              <a:rPr lang="nl-BE" smtClean="0"/>
              <a:t>58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58834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9079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153543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616330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| Basic">
    <p:bg bwMode="gray">
      <p:bgPr>
        <a:solidFill>
          <a:srgbClr val="00A0A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0" y="5589240"/>
            <a:ext cx="12192000" cy="360040"/>
          </a:xfrm>
          <a:prstGeom prst="rect">
            <a:avLst/>
          </a:prstGeom>
          <a:solidFill>
            <a:srgbClr val="00A0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 userDrawn="1"/>
        </p:nvSpPr>
        <p:spPr>
          <a:xfrm>
            <a:off x="0" y="5958000"/>
            <a:ext cx="12192000" cy="9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18000" rIns="0" bIns="18000" rtlCol="0" anchor="ctr"/>
          <a:lstStyle/>
          <a:p>
            <a:pPr algn="ctr"/>
            <a:endParaRPr lang="nl-BE" sz="1100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357192"/>
            <a:ext cx="12192000" cy="1800000"/>
          </a:xfrm>
          <a:noFill/>
        </p:spPr>
        <p:txBody>
          <a:bodyPr wrap="square" lIns="720000" tIns="180000" rIns="720000" bIns="540000">
            <a:noAutofit/>
          </a:bodyPr>
          <a:lstStyle>
            <a:lvl1pPr marL="0" indent="0" algn="ctr">
              <a:buNone/>
              <a:defRPr sz="32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dirty="0"/>
              <a:t>Klik om de ondertitelstijl van het model te bewerken</a:t>
            </a:r>
            <a:endParaRPr lang="nl-BE" dirty="0"/>
          </a:p>
        </p:txBody>
      </p:sp>
      <p:sp>
        <p:nvSpPr>
          <p:cNvPr id="154" name="Title 153"/>
          <p:cNvSpPr>
            <a:spLocks noGrp="1"/>
          </p:cNvSpPr>
          <p:nvPr>
            <p:ph type="title"/>
          </p:nvPr>
        </p:nvSpPr>
        <p:spPr>
          <a:xfrm>
            <a:off x="0" y="1556992"/>
            <a:ext cx="12192000" cy="1800000"/>
          </a:xfrm>
          <a:noFill/>
        </p:spPr>
        <p:txBody>
          <a:bodyPr lIns="720000" tIns="540000" rIns="720000" bIns="180000" anchor="b" anchorCtr="0">
            <a:noAutofit/>
          </a:bodyPr>
          <a:lstStyle>
            <a:lvl1pPr algn="ctr">
              <a:lnSpc>
                <a:spcPct val="90000"/>
              </a:lnSpc>
              <a:defRPr sz="3800" cap="all" baseline="0">
                <a:solidFill>
                  <a:schemeClr val="tx1"/>
                </a:solidFill>
              </a:defRPr>
            </a:lvl1pPr>
          </a:lstStyle>
          <a:p>
            <a:r>
              <a:rPr lang="nl-NL" dirty="0"/>
              <a:t>Klik om de stijl te bewerken</a:t>
            </a:r>
            <a:endParaRPr lang="nl-BE" dirty="0"/>
          </a:p>
        </p:txBody>
      </p:sp>
      <p:pic>
        <p:nvPicPr>
          <p:cNvPr id="18" name="Picture 17" descr="associatie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11088555" y="6093368"/>
            <a:ext cx="609428" cy="648000"/>
          </a:xfrm>
          <a:prstGeom prst="rect">
            <a:avLst/>
          </a:prstGeom>
        </p:spPr>
      </p:pic>
      <p:pic>
        <p:nvPicPr>
          <p:cNvPr id="10" name="Picture 9" descr="TM_logo_vignet_ppt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480000" y="360000"/>
            <a:ext cx="2877312" cy="1155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384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89707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80007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5764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829932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27621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00043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604228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15174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7C08B3-015B-44BE-B397-EC898F227802}" type="datetimeFigureOut">
              <a:rPr lang="nl-BE" smtClean="0"/>
              <a:t>2/05/2018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4681D-E6E5-4C4F-97B1-DCFAAE0C3EAE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968585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7.png"/><Relationship Id="rId18" Type="http://schemas.openxmlformats.org/officeDocument/2006/relationships/slide" Target="slide79.xml"/><Relationship Id="rId3" Type="http://schemas.openxmlformats.org/officeDocument/2006/relationships/slide" Target="slide3.xml"/><Relationship Id="rId7" Type="http://schemas.openxmlformats.org/officeDocument/2006/relationships/image" Target="../media/image5.png"/><Relationship Id="rId12" Type="http://schemas.openxmlformats.org/officeDocument/2006/relationships/slide" Target="slide41.xml"/><Relationship Id="rId17" Type="http://schemas.openxmlformats.org/officeDocument/2006/relationships/image" Target="../media/image9.png"/><Relationship Id="rId2" Type="http://schemas.openxmlformats.org/officeDocument/2006/relationships/image" Target="../media/image4.png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image" Target="../media/image7.png"/><Relationship Id="rId5" Type="http://schemas.openxmlformats.org/officeDocument/2006/relationships/image" Target="../media/image5.png"/><Relationship Id="rId15" Type="http://schemas.openxmlformats.org/officeDocument/2006/relationships/slide" Target="slide50.xml"/><Relationship Id="rId10" Type="http://schemas.openxmlformats.org/officeDocument/2006/relationships/image" Target="../media/image6.png"/><Relationship Id="rId19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slide" Target="slide30.xml"/><Relationship Id="rId1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teamblog/announcing-unified-powershell-experience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technet.microsoft.com/en-us/library/hh847812.aspx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nover.com/blog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owershell.org/wp/tag/jeffrey-snover/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donjones.co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owershell.org/wp/tag/don-jones/" TargetMode="Externa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net/core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myQkHM_je7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www.youtube.com/watch?v=3Uvq38XOar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3357192"/>
            <a:ext cx="9144000" cy="1119012"/>
          </a:xfrm>
        </p:spPr>
        <p:txBody>
          <a:bodyPr/>
          <a:lstStyle/>
          <a:p>
            <a:pPr algn="l" eaLnBrk="1" hangingPunct="1"/>
            <a:r>
              <a:rPr lang="en-GB" sz="2800" dirty="0"/>
              <a:t>System administration and automation in a Windows environment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GB" dirty="0"/>
              <a:t>Windows PowerShell </a:t>
            </a:r>
          </a:p>
        </p:txBody>
      </p:sp>
      <p:sp>
        <p:nvSpPr>
          <p:cNvPr id="5" name="Tekstvak 4"/>
          <p:cNvSpPr txBox="1"/>
          <p:nvPr/>
        </p:nvSpPr>
        <p:spPr>
          <a:xfrm>
            <a:off x="5015881" y="6093296"/>
            <a:ext cx="4357687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>
              <a:defRPr/>
            </a:pPr>
            <a:r>
              <a:rPr lang="en-GB" sz="2000" dirty="0">
                <a:solidFill>
                  <a:srgbClr val="00234D"/>
                </a:solidFill>
              </a:rPr>
              <a:t>Karin De Maertelaere, Jochen Mariën</a:t>
            </a:r>
          </a:p>
        </p:txBody>
      </p:sp>
      <p:pic>
        <p:nvPicPr>
          <p:cNvPr id="7" name="Afbeelding 6" descr="Windows_PowerShell_icon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52184" y="437780"/>
            <a:ext cx="2438400" cy="2438400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>
          <a:xfrm>
            <a:off x="1524000" y="4476204"/>
            <a:ext cx="9144000" cy="1119012"/>
          </a:xfrm>
          <a:prstGeom prst="rect">
            <a:avLst/>
          </a:prstGeom>
          <a:noFill/>
        </p:spPr>
        <p:txBody>
          <a:bodyPr vert="horz" wrap="square" lIns="720000" tIns="180000" rIns="720000" bIns="54000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2800" dirty="0"/>
              <a:t>- Basic -</a:t>
            </a:r>
          </a:p>
        </p:txBody>
      </p:sp>
    </p:spTree>
    <p:extLst>
      <p:ext uri="{BB962C8B-B14F-4D97-AF65-F5344CB8AC3E}">
        <p14:creationId xmlns:p14="http://schemas.microsoft.com/office/powerpoint/2010/main" val="3707471044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The Console</a:t>
            </a:r>
          </a:p>
          <a:p>
            <a:r>
              <a:rPr lang="nl-BE" dirty="0"/>
              <a:t>The ISE Editor</a:t>
            </a:r>
          </a:p>
          <a:p>
            <a:r>
              <a:rPr lang="nl-BE" dirty="0"/>
              <a:t>Cmdlets</a:t>
            </a:r>
          </a:p>
          <a:p>
            <a:r>
              <a:rPr lang="nl-BE" dirty="0"/>
              <a:t>Getting help</a:t>
            </a:r>
          </a:p>
          <a:p>
            <a:pPr lvl="1"/>
            <a:r>
              <a:rPr lang="nl-BE" dirty="0"/>
              <a:t>Help on a cmdlet</a:t>
            </a:r>
          </a:p>
          <a:p>
            <a:pPr lvl="1"/>
            <a:r>
              <a:rPr lang="nl-BE" dirty="0"/>
              <a:t>Looking for cmdlets</a:t>
            </a:r>
          </a:p>
          <a:p>
            <a:r>
              <a:rPr lang="nl-BE" dirty="0"/>
              <a:t>Parameters</a:t>
            </a:r>
          </a:p>
          <a:p>
            <a:r>
              <a:rPr lang="nl-BE" dirty="0"/>
              <a:t>Aliases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0644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console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50887" cy="4351338"/>
          </a:xfrm>
        </p:spPr>
        <p:txBody>
          <a:bodyPr>
            <a:normAutofit/>
          </a:bodyPr>
          <a:lstStyle/>
          <a:p>
            <a:r>
              <a:rPr lang="en-GB" dirty="0"/>
              <a:t>Copy / Paste, not the default keystrokes</a:t>
            </a:r>
          </a:p>
          <a:p>
            <a:pPr lvl="1"/>
            <a:r>
              <a:rPr lang="en-GB" dirty="0"/>
              <a:t>Mark and Enter</a:t>
            </a:r>
          </a:p>
          <a:p>
            <a:pPr lvl="1"/>
            <a:r>
              <a:rPr lang="en-GB" dirty="0"/>
              <a:t>Right-click</a:t>
            </a:r>
          </a:p>
          <a:p>
            <a:pPr lvl="1"/>
            <a:r>
              <a:rPr lang="en-GB" dirty="0"/>
              <a:t>‘Fixed’ in v5</a:t>
            </a:r>
          </a:p>
          <a:p>
            <a:r>
              <a:rPr lang="en-GB" dirty="0">
                <a:sym typeface="Wingdings"/>
              </a:rPr>
              <a:t>Little assistance when typing</a:t>
            </a:r>
          </a:p>
          <a:p>
            <a:r>
              <a:rPr lang="en-GB" dirty="0"/>
              <a:t>Small, takes up very little memory</a:t>
            </a:r>
          </a:p>
          <a:p>
            <a:r>
              <a:rPr lang="en-GB" dirty="0">
                <a:sym typeface="Wingdings"/>
              </a:rPr>
              <a:t>Asks no more </a:t>
            </a:r>
            <a:r>
              <a:rPr lang="en-GB" dirty="0"/>
              <a:t>.NET framework than PS itself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725" y="1690688"/>
            <a:ext cx="2886075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78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The ISE editor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7954240" cy="4351338"/>
          </a:xfrm>
        </p:spPr>
        <p:txBody>
          <a:bodyPr/>
          <a:lstStyle/>
          <a:p>
            <a:r>
              <a:rPr lang="en-GB" sz="2400" dirty="0">
                <a:sym typeface="Wingdings"/>
              </a:rPr>
              <a:t>Copy / Paste, default keystrokes</a:t>
            </a:r>
          </a:p>
          <a:p>
            <a:pPr lvl="1"/>
            <a:r>
              <a:rPr lang="en-GB" sz="2000" dirty="0">
                <a:sym typeface="Wingdings"/>
              </a:rPr>
              <a:t>Ctrl C</a:t>
            </a:r>
          </a:p>
          <a:p>
            <a:pPr lvl="1"/>
            <a:r>
              <a:rPr lang="en-GB" sz="2000" dirty="0">
                <a:sym typeface="Wingdings"/>
              </a:rPr>
              <a:t>Ctrl V</a:t>
            </a:r>
          </a:p>
          <a:p>
            <a:r>
              <a:rPr lang="en-GB" dirty="0">
                <a:sym typeface="Wingdings"/>
              </a:rPr>
              <a:t>More assistance when typing</a:t>
            </a:r>
          </a:p>
          <a:p>
            <a:r>
              <a:rPr lang="en-GB" dirty="0">
                <a:sym typeface="Wingdings"/>
              </a:rPr>
              <a:t>Better for zooming in</a:t>
            </a:r>
          </a:p>
          <a:p>
            <a:r>
              <a:rPr lang="en-GB" dirty="0">
                <a:sym typeface="Wingdings"/>
              </a:rPr>
              <a:t>Requires more time to load</a:t>
            </a:r>
          </a:p>
          <a:p>
            <a:r>
              <a:rPr lang="en-GB" dirty="0">
                <a:sym typeface="Wingdings"/>
              </a:rPr>
              <a:t>Requires WPF, doesn’t work on server without GUI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441" y="1690688"/>
            <a:ext cx="2561359" cy="419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377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Code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5541335" cy="4351338"/>
          </a:xfrm>
        </p:spPr>
        <p:txBody>
          <a:bodyPr/>
          <a:lstStyle/>
          <a:p>
            <a:r>
              <a:rPr lang="en-US" dirty="0"/>
              <a:t>A new editor that is supported on any OS, and supports a lot of languages through extensions</a:t>
            </a:r>
          </a:p>
          <a:p>
            <a:r>
              <a:rPr lang="en-US" dirty="0"/>
              <a:t>Not really there yet, but getting there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16230" r="57330" b="32891"/>
          <a:stretch/>
        </p:blipFill>
        <p:spPr>
          <a:xfrm>
            <a:off x="6572693" y="1825625"/>
            <a:ext cx="5137298" cy="422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163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PowerShell introduces a new type of command:</a:t>
            </a:r>
            <a:br>
              <a:rPr lang="nl-BE" dirty="0"/>
            </a:br>
            <a:r>
              <a:rPr lang="nl-BE" dirty="0"/>
              <a:t>					</a:t>
            </a:r>
            <a:r>
              <a:rPr lang="nl-BE" b="1" dirty="0" err="1"/>
              <a:t>the</a:t>
            </a:r>
            <a:r>
              <a:rPr lang="nl-BE" b="1" dirty="0"/>
              <a:t> cmdlet</a:t>
            </a:r>
          </a:p>
          <a:p>
            <a:endParaRPr lang="nl-BE" dirty="0"/>
          </a:p>
          <a:p>
            <a:r>
              <a:rPr lang="nl-BE" dirty="0"/>
              <a:t>A cmdlet [commandlet] is a small, condensed piece of functionality</a:t>
            </a:r>
          </a:p>
          <a:p>
            <a:r>
              <a:rPr lang="nl-BE" dirty="0"/>
              <a:t>It’s always of the form </a:t>
            </a:r>
            <a:r>
              <a:rPr lang="nl-BE" i="1" dirty="0"/>
              <a:t>verb-noun</a:t>
            </a:r>
          </a:p>
          <a:p>
            <a:pPr lvl="1"/>
            <a:r>
              <a:rPr lang="nl-BE" dirty="0"/>
              <a:t>Get-Item</a:t>
            </a:r>
          </a:p>
          <a:p>
            <a:pPr lvl="1"/>
            <a:r>
              <a:rPr lang="nl-BE" dirty="0"/>
              <a:t>Stop-Process</a:t>
            </a:r>
          </a:p>
          <a:p>
            <a:pPr lvl="1"/>
            <a:r>
              <a:rPr lang="nl-BE" dirty="0"/>
              <a:t>Restart-Computer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5197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Where do the cmdlets come from?</a:t>
            </a:r>
          </a:p>
          <a:p>
            <a:r>
              <a:rPr lang="nl-BE" dirty="0"/>
              <a:t>All cmdlets are grouped in DLL’s, snapins or modules</a:t>
            </a:r>
          </a:p>
          <a:p>
            <a:pPr lvl="1"/>
            <a:r>
              <a:rPr lang="nl-BE" dirty="0"/>
              <a:t>Default: MS.PS.Utility and MS.PS.Management</a:t>
            </a:r>
          </a:p>
          <a:p>
            <a:r>
              <a:rPr lang="nl-BE" dirty="0"/>
              <a:t>You can install additional modules</a:t>
            </a:r>
          </a:p>
          <a:p>
            <a:pPr lvl="1"/>
            <a:r>
              <a:rPr lang="nl-BE" dirty="0"/>
              <a:t>For example, in server 2012 R2, add roles and features wizard:</a:t>
            </a:r>
          </a:p>
          <a:p>
            <a:endParaRPr lang="nl-BE" dirty="0"/>
          </a:p>
          <a:p>
            <a:endParaRPr lang="nl-BE" dirty="0"/>
          </a:p>
          <a:p>
            <a:r>
              <a:rPr lang="nl-BE" dirty="0"/>
              <a:t>Once installed, modules are loaded automatically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655" y="4267373"/>
            <a:ext cx="4048690" cy="80973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75048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Why the modules?</a:t>
            </a:r>
          </a:p>
          <a:p>
            <a:r>
              <a:rPr lang="nl-BE" dirty="0"/>
              <a:t>Because you can manage </a:t>
            </a:r>
            <a:r>
              <a:rPr lang="nl-BE" i="1" dirty="0"/>
              <a:t>everything</a:t>
            </a:r>
            <a:r>
              <a:rPr lang="nl-BE" dirty="0"/>
              <a:t> with PS, but not on every computer</a:t>
            </a:r>
          </a:p>
          <a:p>
            <a:pPr lvl="1"/>
            <a:r>
              <a:rPr lang="nl-BE" dirty="0"/>
              <a:t>It’s useless to install the “New-ADUser” on every computer, because it only has a point on Domain Controllers</a:t>
            </a:r>
          </a:p>
          <a:p>
            <a:pPr lvl="1"/>
            <a:r>
              <a:rPr lang="nl-BE" dirty="0"/>
              <a:t>So, when you need “New-ADUser”, you can install the remote server administration tools, and the module will become available</a:t>
            </a:r>
          </a:p>
          <a:p>
            <a:r>
              <a:rPr lang="nl-BE" dirty="0"/>
              <a:t>The basic cmdlets are available on every computer</a:t>
            </a:r>
          </a:p>
          <a:p>
            <a:r>
              <a:rPr lang="nl-BE" dirty="0"/>
              <a:t>This introduction focuses on those cmdlets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01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	 - First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processes</a:t>
            </a:r>
          </a:p>
          <a:p>
            <a:r>
              <a:rPr lang="nl-BE" dirty="0"/>
              <a:t>All running notepad processes</a:t>
            </a:r>
          </a:p>
          <a:p>
            <a:r>
              <a:rPr lang="nl-BE" dirty="0"/>
              <a:t>All processes starting with ‘N’</a:t>
            </a:r>
          </a:p>
          <a:p>
            <a:r>
              <a:rPr lang="nl-BE" dirty="0"/>
              <a:t>Stop all notepads that are running</a:t>
            </a:r>
          </a:p>
          <a:p>
            <a:r>
              <a:rPr lang="nl-BE" dirty="0"/>
              <a:t>Check what processes would have been stopped when you stop all processes beginning with ‘N’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0935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cmdlets	 - First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Get-Process</a:t>
            </a:r>
          </a:p>
          <a:p>
            <a:pPr lvl="1"/>
            <a:r>
              <a:rPr lang="nl-BE" dirty="0"/>
              <a:t>All processes</a:t>
            </a:r>
          </a:p>
          <a:p>
            <a:r>
              <a:rPr lang="nl-BE" dirty="0"/>
              <a:t>Get-Process –name ‘Notepad’</a:t>
            </a:r>
          </a:p>
          <a:p>
            <a:pPr lvl="1"/>
            <a:r>
              <a:rPr lang="nl-BE" dirty="0"/>
              <a:t>All running notepad processes</a:t>
            </a:r>
          </a:p>
          <a:p>
            <a:r>
              <a:rPr lang="nl-BE" dirty="0"/>
              <a:t>Get-Process –name ‘N*’</a:t>
            </a:r>
          </a:p>
          <a:p>
            <a:pPr lvl="1"/>
            <a:r>
              <a:rPr lang="nl-BE" dirty="0"/>
              <a:t>All processes starting with ‘N’</a:t>
            </a:r>
          </a:p>
          <a:p>
            <a:r>
              <a:rPr lang="nl-BE" dirty="0"/>
              <a:t>Stop-Process –name ‘Notepad’</a:t>
            </a:r>
          </a:p>
          <a:p>
            <a:pPr lvl="1"/>
            <a:r>
              <a:rPr lang="nl-BE" dirty="0"/>
              <a:t>Stop all notepads that are running</a:t>
            </a:r>
          </a:p>
          <a:p>
            <a:r>
              <a:rPr lang="en-US" dirty="0"/>
              <a:t> Stop-Process –name ‘N*’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  <a:p>
            <a:pPr lvl="1"/>
            <a:r>
              <a:rPr lang="nl-BE" dirty="0"/>
              <a:t>Check what processes would have been stopped when you stop all processes beginning with ‘N’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1333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help on a cmdlet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Google</a:t>
            </a:r>
          </a:p>
          <a:p>
            <a:r>
              <a:rPr lang="nl-BE" dirty="0"/>
              <a:t>Get-Help </a:t>
            </a:r>
            <a:r>
              <a:rPr lang="nl-BE" i="1" dirty="0"/>
              <a:t>cmdlet</a:t>
            </a:r>
          </a:p>
          <a:p>
            <a:pPr lvl="1"/>
            <a:r>
              <a:rPr lang="nl-BE" dirty="0"/>
              <a:t>Worked fine in v2.0, but starting from v3.0 the help-files have to be downloaded first with update-help…</a:t>
            </a:r>
          </a:p>
          <a:p>
            <a:pPr lvl="1"/>
            <a:r>
              <a:rPr lang="nl-BE" dirty="0"/>
              <a:t>… and even then not all the information, like the examples are available</a:t>
            </a:r>
          </a:p>
          <a:p>
            <a:r>
              <a:rPr lang="nl-BE" dirty="0"/>
              <a:t>Get-help cmdlet </a:t>
            </a:r>
            <a:r>
              <a:rPr lang="nl-BE" i="1" dirty="0"/>
              <a:t>–online</a:t>
            </a:r>
          </a:p>
          <a:p>
            <a:pPr lvl="1"/>
            <a:r>
              <a:rPr lang="nl-BE" dirty="0"/>
              <a:t>Will open the technet-page on that cmdlet, with all information and examples</a:t>
            </a:r>
          </a:p>
          <a:p>
            <a:pPr lvl="1"/>
            <a:r>
              <a:rPr lang="nl-BE" dirty="0"/>
              <a:t>Great when you are not working on a server [core]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64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5D3EC3-BD09-46CA-9C43-1494F11A1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Contents</a:t>
            </a:r>
          </a:p>
        </p:txBody>
      </p:sp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E0CA6152-8410-42FC-820F-46114A79C0D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20401095"/>
                  </p:ext>
                </p:extLst>
              </p:nvPr>
            </p:nvGraphicFramePr>
            <p:xfrm>
              <a:off x="1144859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20B8394-5089-4DBB-A86F-E279FB254130}">
                    <psez:zmPr id="{C413CF45-A3DF-4782-BF19-F8F3A47A32C7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E0CA6152-8410-42FC-820F-46114A79C0D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44859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9" name="Section Zoom 8">
                <a:extLst>
                  <a:ext uri="{FF2B5EF4-FFF2-40B4-BE49-F238E27FC236}">
                    <a16:creationId xmlns:a16="http://schemas.microsoft.com/office/drawing/2014/main" id="{0255BEB6-1B7A-4264-8677-526C90FC818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37961600"/>
                  </p:ext>
                </p:extLst>
              </p:nvPr>
            </p:nvGraphicFramePr>
            <p:xfrm>
              <a:off x="4343400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79D78062-5AFB-46A3-BA0D-C9CE4F74AB25}">
                    <psez:zmPr id="{093A7CCF-E16B-4D4C-9CEA-A367025A15B0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9" name="Section Zoom 8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0255BEB6-1B7A-4264-8677-526C90FC81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43400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1" name="Section Zoom 10">
                <a:extLst>
                  <a:ext uri="{FF2B5EF4-FFF2-40B4-BE49-F238E27FC236}">
                    <a16:creationId xmlns:a16="http://schemas.microsoft.com/office/drawing/2014/main" id="{9B46AE9C-4F59-4A0B-9E08-7884EF38365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16291755"/>
                  </p:ext>
                </p:extLst>
              </p:nvPr>
            </p:nvGraphicFramePr>
            <p:xfrm>
              <a:off x="7541941" y="194310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AB0330E5-EED6-4788-9728-75AAF9F97140}">
                    <psez:zmPr id="{56866B21-F9A2-49E7-92EF-44031131413D}" transitionDur="100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1" name="Section Zoom 10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9B46AE9C-4F59-4A0B-9E08-7884EF38365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541941" y="194310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3" name="Section Zoom 12">
                <a:extLst>
                  <a:ext uri="{FF2B5EF4-FFF2-40B4-BE49-F238E27FC236}">
                    <a16:creationId xmlns:a16="http://schemas.microsoft.com/office/drawing/2014/main" id="{22E31484-8BBD-49CC-83C8-FB379295D58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2055951"/>
                  </p:ext>
                </p:extLst>
              </p:nvPr>
            </p:nvGraphicFramePr>
            <p:xfrm>
              <a:off x="1144859" y="3815111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F6A3C551-DA50-4575-A57C-918C7C45AE57}">
                    <psez:zmPr id="{8554382A-9D5E-44BF-9F32-65C3DBA19628}" transitionDur="1000">
                      <p166:blipFill xmlns:p166="http://schemas.microsoft.com/office/powerpoint/2016/6/main">
                        <a:blip r:embed="rId11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3" name="Section Zoom 12">
                <a:hlinkClick r:id="rId12" action="ppaction://hlinksldjump"/>
                <a:extLst>
                  <a:ext uri="{FF2B5EF4-FFF2-40B4-BE49-F238E27FC236}">
                    <a16:creationId xmlns:a16="http://schemas.microsoft.com/office/drawing/2014/main" id="{22E31484-8BBD-49CC-83C8-FB379295D58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44859" y="3815111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5" name="Section Zoom 14">
                <a:extLst>
                  <a:ext uri="{FF2B5EF4-FFF2-40B4-BE49-F238E27FC236}">
                    <a16:creationId xmlns:a16="http://schemas.microsoft.com/office/drawing/2014/main" id="{7B276FC9-616C-4DB0-83C3-3749104526D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53350797"/>
                  </p:ext>
                </p:extLst>
              </p:nvPr>
            </p:nvGraphicFramePr>
            <p:xfrm>
              <a:off x="4343400" y="377794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BE2DC0B5-EE02-4425-ADCC-8DE93A58BEDE}">
                    <psez:zmPr id="{9D012149-7409-4127-A747-9F4EF41AA632}" transitionDur="100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5" name="Section Zoom 14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7B276FC9-616C-4DB0-83C3-3749104526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343400" y="37779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17" name="Section Zoom 16">
                <a:extLst>
                  <a:ext uri="{FF2B5EF4-FFF2-40B4-BE49-F238E27FC236}">
                    <a16:creationId xmlns:a16="http://schemas.microsoft.com/office/drawing/2014/main" id="{47BE5781-AB88-439D-A341-B7CFADE01E2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03783599"/>
                  </p:ext>
                </p:extLst>
              </p:nvPr>
            </p:nvGraphicFramePr>
            <p:xfrm>
              <a:off x="7541941" y="3777940"/>
              <a:ext cx="3048000" cy="1714500"/>
            </p:xfrm>
            <a:graphic>
              <a:graphicData uri="http://schemas.microsoft.com/office/powerpoint/2016/sectionzoom">
                <psez:sectionZm>
                  <psez:sectionZmObj sectionId="{C3769742-6C01-4DD8-9530-C3B671A3CDD6}">
                    <psez:zmPr id="{87D011F0-14B9-4716-9ED5-39D76B607C8C}" transitionDur="1000">
                      <p166:blipFill xmlns:p166="http://schemas.microsoft.com/office/powerpoint/2016/6/main">
                        <a:blip r:embed="rId1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17" name="Section Zoom 16">
                <a:hlinkClick r:id="rId18" action="ppaction://hlinksldjump"/>
                <a:extLst>
                  <a:ext uri="{FF2B5EF4-FFF2-40B4-BE49-F238E27FC236}">
                    <a16:creationId xmlns:a16="http://schemas.microsoft.com/office/drawing/2014/main" id="{47BE5781-AB88-439D-A341-B7CFADE01E2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541941" y="377794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72102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Getting help finding a cmdlet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>
                <a:solidFill>
                  <a:schemeClr val="bg1">
                    <a:lumMod val="85000"/>
                  </a:schemeClr>
                </a:solidFill>
              </a:rPr>
              <a:t>Google</a:t>
            </a:r>
          </a:p>
          <a:p>
            <a:r>
              <a:rPr lang="nl-BE" dirty="0"/>
              <a:t>Get-Command -name “*…*”</a:t>
            </a:r>
            <a:endParaRPr lang="nl-BE" i="1" dirty="0"/>
          </a:p>
          <a:p>
            <a:pPr lvl="1"/>
            <a:r>
              <a:rPr lang="nl-BE" dirty="0"/>
              <a:t>Works when what you want to work with is in the name of the cmdlet, which isn’t always the case</a:t>
            </a:r>
          </a:p>
          <a:p>
            <a:pPr lvl="1"/>
            <a:r>
              <a:rPr lang="nl-BE" dirty="0"/>
              <a:t>“I want to reboot my operating system”</a:t>
            </a:r>
            <a:br>
              <a:rPr lang="nl-BE" dirty="0"/>
            </a:br>
            <a:r>
              <a:rPr lang="nl-BE" dirty="0"/>
              <a:t>					-&gt; restart-computer</a:t>
            </a:r>
          </a:p>
          <a:p>
            <a:r>
              <a:rPr lang="nl-BE" dirty="0"/>
              <a:t>Get-help About_Aliases</a:t>
            </a:r>
          </a:p>
          <a:p>
            <a:pPr lvl="1"/>
            <a:r>
              <a:rPr lang="nl-BE" dirty="0"/>
              <a:t>Should work, but doesn’t</a:t>
            </a:r>
          </a:p>
          <a:p>
            <a:pPr lvl="1"/>
            <a:r>
              <a:rPr lang="nl-BE" dirty="0"/>
              <a:t>The technet page works, and has all information on creating or </a:t>
            </a:r>
            <a:r>
              <a:rPr lang="nl-BE" dirty="0" err="1"/>
              <a:t>removing</a:t>
            </a:r>
            <a:r>
              <a:rPr lang="nl-BE" dirty="0"/>
              <a:t> </a:t>
            </a:r>
            <a:r>
              <a:rPr lang="nl-BE" dirty="0" err="1"/>
              <a:t>aliases</a:t>
            </a:r>
            <a:endParaRPr lang="nl-BE" dirty="0"/>
          </a:p>
          <a:p>
            <a:r>
              <a:rPr lang="nl-BE" dirty="0"/>
              <a:t>The </a:t>
            </a:r>
            <a:r>
              <a:rPr lang="nl-BE" dirty="0" err="1"/>
              <a:t>PowerShell</a:t>
            </a:r>
            <a:r>
              <a:rPr lang="nl-BE" dirty="0"/>
              <a:t> module browser</a:t>
            </a:r>
          </a:p>
          <a:p>
            <a:pPr lvl="1"/>
            <a:r>
              <a:rPr lang="nl-BE" dirty="0">
                <a:hlinkClick r:id="rId2"/>
              </a:rPr>
              <a:t>https://docs.microsoft.com/en-us/teamblog/announcing-unified-powershell-experience</a:t>
            </a:r>
            <a:endParaRPr lang="nl-BE" dirty="0"/>
          </a:p>
          <a:p>
            <a:pPr lvl="1"/>
            <a:r>
              <a:rPr lang="nl-BE" dirty="0" err="1"/>
              <a:t>Basically</a:t>
            </a:r>
            <a:r>
              <a:rPr lang="nl-BE" dirty="0"/>
              <a:t> a well </a:t>
            </a:r>
            <a:r>
              <a:rPr lang="nl-BE" dirty="0" err="1"/>
              <a:t>organized</a:t>
            </a:r>
            <a:r>
              <a:rPr lang="nl-BE" dirty="0"/>
              <a:t> website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finding</a:t>
            </a:r>
            <a:r>
              <a:rPr lang="nl-BE" dirty="0"/>
              <a:t> </a:t>
            </a:r>
            <a:r>
              <a:rPr lang="nl-BE" dirty="0" err="1"/>
              <a:t>cmdlets</a:t>
            </a:r>
            <a:r>
              <a:rPr lang="nl-BE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077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More help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Show-Command cmdlet</a:t>
            </a:r>
          </a:p>
          <a:p>
            <a:pPr lvl="1"/>
            <a:r>
              <a:rPr lang="nl-BE" dirty="0"/>
              <a:t>Shows a window where you can enter data, and copy the resulting command</a:t>
            </a:r>
          </a:p>
          <a:p>
            <a:pPr lvl="1"/>
            <a:r>
              <a:rPr lang="nl-BE" dirty="0"/>
              <a:t>For example, Show-Command Get-Process:</a:t>
            </a:r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endParaRPr lang="nl-BE" dirty="0"/>
          </a:p>
          <a:p>
            <a:pPr lvl="1"/>
            <a:r>
              <a:rPr lang="nl-BE" dirty="0"/>
              <a:t>The ISE has a similar window</a:t>
            </a:r>
            <a:br>
              <a:rPr lang="en-US" dirty="0"/>
            </a:br>
            <a:r>
              <a:rPr lang="en-US" dirty="0"/>
              <a:t>in the sidebar</a:t>
            </a: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812" y="3345047"/>
            <a:ext cx="3295650" cy="30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4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All parameters are interpreted as strings</a:t>
            </a:r>
          </a:p>
          <a:p>
            <a:r>
              <a:rPr lang="nl-BE" dirty="0"/>
              <a:t>Double quotes are always permitted, but only obligated when an blank (“  ”) is used in the parameter</a:t>
            </a:r>
          </a:p>
          <a:p>
            <a:pPr lvl="1"/>
            <a:r>
              <a:rPr lang="nl-BE" dirty="0"/>
              <a:t>Get-ChildItem “C:\Program Files”</a:t>
            </a:r>
          </a:p>
          <a:p>
            <a:r>
              <a:rPr lang="nl-BE" dirty="0"/>
              <a:t>“Switches” are parameters without a value</a:t>
            </a:r>
          </a:p>
          <a:p>
            <a:pPr lvl="1"/>
            <a:r>
              <a:rPr lang="nl-BE" dirty="0"/>
              <a:t>Get-</a:t>
            </a:r>
            <a:r>
              <a:rPr lang="nl-BE" dirty="0" err="1"/>
              <a:t>ChildItem</a:t>
            </a:r>
            <a:r>
              <a:rPr lang="nl-BE" dirty="0"/>
              <a:t> “C:\Program Files” </a:t>
            </a:r>
            <a:r>
              <a:rPr lang="nl-BE" i="1" dirty="0"/>
              <a:t>–</a:t>
            </a:r>
            <a:r>
              <a:rPr lang="nl-BE" i="1" dirty="0" err="1"/>
              <a:t>recurse</a:t>
            </a:r>
            <a:endParaRPr lang="nl-BE" i="1" dirty="0"/>
          </a:p>
          <a:p>
            <a:r>
              <a:rPr lang="nl-BE" dirty="0"/>
              <a:t>You can use a named parameter, or a positional</a:t>
            </a:r>
          </a:p>
          <a:p>
            <a:pPr lvl="1"/>
            <a:r>
              <a:rPr lang="nl-BE" dirty="0"/>
              <a:t>Get-ChildItem “C:\Program Files”</a:t>
            </a:r>
          </a:p>
          <a:p>
            <a:pPr lvl="1"/>
            <a:r>
              <a:rPr lang="nl-BE" dirty="0"/>
              <a:t>Get-ChildItem –path “C:\Program Files”</a:t>
            </a:r>
          </a:p>
          <a:p>
            <a:pPr marL="457200" lvl="1" indent="0">
              <a:buNone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6097883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Named vs positional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“Get-Process notepad” works</a:t>
            </a:r>
          </a:p>
          <a:p>
            <a:pPr lvl="1"/>
            <a:r>
              <a:rPr lang="en-US" dirty="0"/>
              <a:t>Get-Help Get-Process -Online </a:t>
            </a:r>
          </a:p>
          <a:p>
            <a:pPr lvl="1"/>
            <a:r>
              <a:rPr lang="nl-BE" dirty="0"/>
              <a:t>-Name&lt;String[]&gt; -&gt; Position? </a:t>
            </a:r>
            <a:r>
              <a:rPr lang="nl-BE" dirty="0">
                <a:solidFill>
                  <a:srgbClr val="00B050"/>
                </a:solidFill>
              </a:rPr>
              <a:t>0</a:t>
            </a:r>
          </a:p>
          <a:p>
            <a:r>
              <a:rPr lang="nl-BE" dirty="0"/>
              <a:t>“Stop-Process notepad” doesn’t</a:t>
            </a:r>
          </a:p>
          <a:p>
            <a:pPr lvl="1"/>
            <a:r>
              <a:rPr lang="en-US" dirty="0"/>
              <a:t>Get-Help Stop-Process -Online </a:t>
            </a:r>
          </a:p>
          <a:p>
            <a:pPr lvl="1"/>
            <a:r>
              <a:rPr lang="nl-BE" dirty="0"/>
              <a:t>-Name&lt;String[]&gt; -&gt; Position? </a:t>
            </a:r>
            <a:r>
              <a:rPr lang="nl-BE" dirty="0">
                <a:solidFill>
                  <a:srgbClr val="FF0000"/>
                </a:solidFill>
              </a:rPr>
              <a:t>Named</a:t>
            </a:r>
          </a:p>
          <a:p>
            <a:endParaRPr lang="nl-BE" dirty="0"/>
          </a:p>
          <a:p>
            <a:r>
              <a:rPr lang="nl-BE" dirty="0"/>
              <a:t>When in doubt, use named parameters</a:t>
            </a:r>
            <a:endParaRPr lang="en-US" dirty="0"/>
          </a:p>
          <a:p>
            <a:pPr lvl="1"/>
            <a:r>
              <a:rPr lang="nl-BE" dirty="0"/>
              <a:t>It’s best to always use named parameters, but sometimes you just don’t feel like typing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541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Calculated parameters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nl-BE" dirty="0"/>
              <a:t>You can calculate parameters ‘on the fly’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($</a:t>
            </a:r>
            <a:r>
              <a:rPr lang="en-US" dirty="0" err="1"/>
              <a:t>pshome</a:t>
            </a:r>
            <a:r>
              <a:rPr lang="en-US" dirty="0"/>
              <a:t> + "\modules\</a:t>
            </a:r>
            <a:r>
              <a:rPr lang="en-US" dirty="0" err="1"/>
              <a:t>DnsClient</a:t>
            </a:r>
            <a:r>
              <a:rPr lang="en-US" dirty="0"/>
              <a:t>") </a:t>
            </a:r>
          </a:p>
          <a:p>
            <a:r>
              <a:rPr lang="nl-BE" dirty="0"/>
              <a:t>The brackets are mandatory</a:t>
            </a:r>
          </a:p>
          <a:p>
            <a:endParaRPr lang="nl-BE" dirty="0"/>
          </a:p>
          <a:p>
            <a:pPr lvl="1"/>
            <a:r>
              <a:rPr lang="nl-BE" dirty="0"/>
              <a:t>The “+” is seen as a separator for parameters</a:t>
            </a:r>
          </a:p>
          <a:p>
            <a:r>
              <a:rPr lang="nl-BE" dirty="0"/>
              <a:t>When concatting strings, you could have used…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"$</a:t>
            </a:r>
            <a:r>
              <a:rPr lang="en-US" dirty="0" err="1"/>
              <a:t>pshome</a:t>
            </a:r>
            <a:r>
              <a:rPr lang="en-US" dirty="0"/>
              <a:t>\modules\</a:t>
            </a:r>
            <a:r>
              <a:rPr lang="en-US" dirty="0" err="1"/>
              <a:t>DnsClient</a:t>
            </a:r>
            <a:r>
              <a:rPr lang="en-US" dirty="0"/>
              <a:t>" </a:t>
            </a:r>
          </a:p>
          <a:p>
            <a:pPr lvl="1"/>
            <a:r>
              <a:rPr lang="nl-BE" dirty="0"/>
              <a:t>Variables are resolved within strings</a:t>
            </a:r>
          </a:p>
          <a:p>
            <a:r>
              <a:rPr lang="nl-BE" dirty="0"/>
              <a:t>Use brackets to calculate anything</a:t>
            </a:r>
          </a:p>
          <a:p>
            <a:pPr lvl="1"/>
            <a:r>
              <a:rPr lang="en-US" dirty="0"/>
              <a:t>Get-Process –id (1400+100) </a:t>
            </a:r>
          </a:p>
          <a:p>
            <a:pPr lvl="1"/>
            <a:r>
              <a:rPr lang="en-US" dirty="0"/>
              <a:t>Stop-Process -id ( Get-Random -Minimum 100 -Maximum 5000 )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9497" y="2946556"/>
            <a:ext cx="6658904" cy="48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54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8D20-92C1-41E0-9EDA-0985FC03D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Partial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663C7F-80D2-4E4F-AD54-6E8EA17392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don’t have write out the full parameter name, it’s ok to uniquely identify it…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is especially useful if:</a:t>
            </a:r>
          </a:p>
          <a:p>
            <a:pPr lvl="1"/>
            <a:r>
              <a:rPr lang="en-GB"/>
              <a:t>The ctrl-space-combination </a:t>
            </a:r>
            <a:r>
              <a:rPr lang="en-GB" dirty="0"/>
              <a:t>on your keyboard is broken</a:t>
            </a:r>
          </a:p>
          <a:p>
            <a:pPr lvl="1"/>
            <a:r>
              <a:rPr lang="en-GB" dirty="0"/>
              <a:t>You want to be </a:t>
            </a:r>
            <a:r>
              <a:rPr lang="en-GB" i="1" dirty="0"/>
              <a:t>that</a:t>
            </a:r>
            <a:r>
              <a:rPr lang="en-GB" dirty="0"/>
              <a:t> colleague</a:t>
            </a:r>
          </a:p>
          <a:p>
            <a:pPr lvl="1"/>
            <a:r>
              <a:rPr lang="en-GB" dirty="0"/>
              <a:t>Your SSD is so full that not saving the extra characters is going to make a difference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40D7FD-17F1-4E91-9AE1-0BB39061D3F9}"/>
              </a:ext>
            </a:extLst>
          </p:cNvPr>
          <p:cNvSpPr/>
          <p:nvPr/>
        </p:nvSpPr>
        <p:spPr>
          <a:xfrm>
            <a:off x="3048000" y="27826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powershell_ise</a:t>
            </a:r>
            <a:endParaRPr lang="en-GB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GB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na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 err="1">
                <a:solidFill>
                  <a:srgbClr val="8A2BE2"/>
                </a:solidFill>
                <a:latin typeface="Lucida Console" panose="020B0609040504020204" pitchFamily="49" charset="0"/>
              </a:rPr>
              <a:t>powershell_ise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69187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Wildcards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You can use wildcards in any parameter</a:t>
            </a:r>
          </a:p>
          <a:p>
            <a:pPr lvl="1"/>
            <a:r>
              <a:rPr lang="nl-BE" dirty="0"/>
              <a:t>Get-help about_wildcards</a:t>
            </a:r>
          </a:p>
          <a:p>
            <a:pPr lvl="2"/>
            <a:r>
              <a:rPr lang="nl-BE" sz="1600" dirty="0">
                <a:hlinkClick r:id="rId2"/>
              </a:rPr>
              <a:t>https://technet.microsoft.com/en-us/library/hh847812.aspx</a:t>
            </a:r>
            <a:r>
              <a:rPr lang="nl-BE" sz="1600" dirty="0"/>
              <a:t> </a:t>
            </a:r>
          </a:p>
          <a:p>
            <a:r>
              <a:rPr lang="nl-BE" dirty="0"/>
              <a:t>Zero or more characters: *</a:t>
            </a:r>
          </a:p>
          <a:p>
            <a:r>
              <a:rPr lang="nl-BE" dirty="0"/>
              <a:t>One character: ?</a:t>
            </a:r>
          </a:p>
          <a:p>
            <a:r>
              <a:rPr lang="nl-BE" dirty="0"/>
              <a:t>One character in selection: [vx]</a:t>
            </a:r>
          </a:p>
          <a:p>
            <a:pPr lvl="1"/>
            <a:r>
              <a:rPr lang="nl-BE" dirty="0"/>
              <a:t>V or X</a:t>
            </a:r>
          </a:p>
          <a:p>
            <a:r>
              <a:rPr lang="nl-BE" dirty="0"/>
              <a:t>One character in range: [v-x]</a:t>
            </a:r>
          </a:p>
          <a:p>
            <a:pPr lvl="1"/>
            <a:r>
              <a:rPr lang="nl-BE" dirty="0"/>
              <a:t>V, W or X</a:t>
            </a:r>
          </a:p>
          <a:p>
            <a:r>
              <a:rPr lang="nl-BE" dirty="0"/>
              <a:t>Regular expressions only with “-match”</a:t>
            </a:r>
          </a:p>
          <a:p>
            <a:pPr lvl="1"/>
            <a:endParaRPr lang="nl-BE" dirty="0"/>
          </a:p>
          <a:p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14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 all services starting with “win”</a:t>
            </a:r>
          </a:p>
          <a:p>
            <a:r>
              <a:rPr lang="nl-BE" dirty="0"/>
              <a:t>Get all services called “w_nrm”, having a random character for the underscore</a:t>
            </a:r>
          </a:p>
          <a:p>
            <a:r>
              <a:rPr lang="nl-BE" dirty="0"/>
              <a:t>Get all services starting with V or X</a:t>
            </a:r>
          </a:p>
          <a:p>
            <a:r>
              <a:rPr lang="nl-BE" dirty="0"/>
              <a:t>Get all services starting with V, W or X</a:t>
            </a:r>
          </a:p>
          <a:p>
            <a:r>
              <a:rPr lang="nl-BE" dirty="0"/>
              <a:t>Get all services containing “w_n”, with anything but a vowel for the underscore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5359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 -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Get-Service win*</a:t>
            </a:r>
          </a:p>
          <a:p>
            <a:r>
              <a:rPr lang="en-US" dirty="0"/>
              <a:t>Get-Service </a:t>
            </a:r>
            <a:r>
              <a:rPr lang="en-US" dirty="0" err="1"/>
              <a:t>w?nRM</a:t>
            </a:r>
            <a:endParaRPr lang="en-US" dirty="0"/>
          </a:p>
          <a:p>
            <a:r>
              <a:rPr lang="en-US" dirty="0"/>
              <a:t>Get-Service [</a:t>
            </a:r>
            <a:r>
              <a:rPr lang="en-US" dirty="0" err="1"/>
              <a:t>vx</a:t>
            </a:r>
            <a:r>
              <a:rPr lang="en-US" dirty="0"/>
              <a:t>]*</a:t>
            </a:r>
          </a:p>
          <a:p>
            <a:pPr lvl="1"/>
            <a:r>
              <a:rPr lang="en-US" dirty="0"/>
              <a:t>One character in selection: [</a:t>
            </a:r>
            <a:r>
              <a:rPr lang="en-US" dirty="0" err="1"/>
              <a:t>vx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The * makes sure we only look at the first letter</a:t>
            </a:r>
          </a:p>
          <a:p>
            <a:r>
              <a:rPr lang="en-US" dirty="0"/>
              <a:t>Get-Service [v-x]*</a:t>
            </a:r>
          </a:p>
          <a:p>
            <a:pPr lvl="1"/>
            <a:r>
              <a:rPr lang="en-US" dirty="0"/>
              <a:t>One character in range: [v-x]</a:t>
            </a:r>
          </a:p>
          <a:p>
            <a:r>
              <a:rPr lang="en-US" dirty="0"/>
              <a:t>Get-Service |</a:t>
            </a:r>
            <a:br>
              <a:rPr lang="en-US" dirty="0"/>
            </a:br>
            <a:r>
              <a:rPr lang="en-US" dirty="0"/>
              <a:t>	Where-Object Name -Match  "W[^</a:t>
            </a:r>
            <a:r>
              <a:rPr lang="en-US" dirty="0" err="1"/>
              <a:t>aeiou</a:t>
            </a:r>
            <a:r>
              <a:rPr lang="en-US" dirty="0"/>
              <a:t>]n”</a:t>
            </a:r>
          </a:p>
          <a:p>
            <a:pPr lvl="1"/>
            <a:r>
              <a:rPr lang="en-US" dirty="0"/>
              <a:t>Regular expression!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67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Aliases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An alias is a different, shorter name for a cmdlet</a:t>
            </a:r>
          </a:p>
          <a:p>
            <a:r>
              <a:rPr lang="nl-BE" dirty="0"/>
              <a:t>Some aliases have been predefined</a:t>
            </a:r>
          </a:p>
          <a:p>
            <a:pPr lvl="1"/>
            <a:r>
              <a:rPr lang="nl-BE" dirty="0"/>
              <a:t>Get-Alias</a:t>
            </a:r>
          </a:p>
          <a:p>
            <a:r>
              <a:rPr lang="nl-BE" dirty="0"/>
              <a:t>You can create your own aliases</a:t>
            </a:r>
          </a:p>
          <a:p>
            <a:pPr lvl="1"/>
            <a:r>
              <a:rPr lang="nl-BE" dirty="0"/>
              <a:t>New-Alias, Set-Alias</a:t>
            </a:r>
          </a:p>
          <a:p>
            <a:r>
              <a:rPr lang="nl-BE" dirty="0"/>
              <a:t>But that makes the script you create unusable on another computer</a:t>
            </a:r>
          </a:p>
          <a:p>
            <a:r>
              <a:rPr lang="nl-BE" dirty="0"/>
              <a:t>Useful default aliases:</a:t>
            </a:r>
          </a:p>
          <a:p>
            <a:pPr lvl="1"/>
            <a:r>
              <a:rPr lang="nl-BE" dirty="0"/>
              <a:t>FT: Format-Table</a:t>
            </a:r>
          </a:p>
          <a:p>
            <a:pPr lvl="1"/>
            <a:r>
              <a:rPr lang="nl-BE" dirty="0"/>
              <a:t>FL: Format-List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06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dirty="0"/>
              <a:t>Why PowerShell?</a:t>
            </a:r>
            <a:br>
              <a:rPr lang="nl-BE" dirty="0"/>
            </a:br>
            <a:r>
              <a:rPr lang="nl-BE" dirty="0"/>
              <a:t>				Jeffrey Snover: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6525" y="2516171"/>
            <a:ext cx="7707275" cy="203911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We wanted to close the semantic gap between what admins thought and what they had to type.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5" name="Picture 2" descr="http://powerscripting.files.wordpress.com/2012/10/2012-10-22_11-19-2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573957"/>
            <a:ext cx="2514600" cy="2981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142736" y="5181457"/>
            <a:ext cx="75252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>
                <a:hlinkClick r:id="rId3"/>
              </a:rPr>
              <a:t>http://www.jsnover.com/blog/</a:t>
            </a:r>
            <a:r>
              <a:rPr lang="nl-BE"/>
              <a:t>, </a:t>
            </a:r>
            <a:r>
              <a:rPr lang="nl-BE">
                <a:hlinkClick r:id="rId4"/>
              </a:rPr>
              <a:t>http://powershell.org/wp/tag/jeffrey-snover/</a:t>
            </a:r>
            <a:r>
              <a:rPr lang="nl-B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58201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Displaying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On the screen</a:t>
            </a:r>
          </a:p>
          <a:p>
            <a:pPr lvl="1"/>
            <a:r>
              <a:rPr lang="nl-BE" dirty="0"/>
              <a:t>Format-Table</a:t>
            </a:r>
          </a:p>
          <a:p>
            <a:pPr lvl="1"/>
            <a:r>
              <a:rPr lang="nl-BE" dirty="0"/>
              <a:t>Format-List</a:t>
            </a:r>
          </a:p>
          <a:p>
            <a:pPr lvl="1"/>
            <a:r>
              <a:rPr lang="nl-BE" dirty="0"/>
              <a:t>Write-Host, Write-Output</a:t>
            </a:r>
          </a:p>
          <a:p>
            <a:pPr lvl="1"/>
            <a:r>
              <a:rPr lang="nl-BE" dirty="0"/>
              <a:t>Out-Gridview</a:t>
            </a:r>
          </a:p>
          <a:p>
            <a:r>
              <a:rPr lang="nl-BE" dirty="0"/>
              <a:t>In a file</a:t>
            </a:r>
          </a:p>
          <a:p>
            <a:pPr lvl="1"/>
            <a:r>
              <a:rPr lang="nl-BE" dirty="0"/>
              <a:t>Out-File</a:t>
            </a:r>
          </a:p>
          <a:p>
            <a:pPr lvl="1"/>
            <a:r>
              <a:rPr lang="nl-BE" dirty="0"/>
              <a:t>Out-Printer</a:t>
            </a:r>
          </a:p>
          <a:p>
            <a:pPr lvl="1"/>
            <a:r>
              <a:rPr lang="nl-BE" dirty="0"/>
              <a:t>Export-CSV</a:t>
            </a:r>
          </a:p>
          <a:p>
            <a:pPr lvl="1"/>
            <a:r>
              <a:rPr lang="nl-BE" dirty="0"/>
              <a:t>ConvertTo-XML</a:t>
            </a:r>
          </a:p>
          <a:p>
            <a:pPr lvl="1"/>
            <a:r>
              <a:rPr lang="nl-BE" dirty="0"/>
              <a:t>Export-CliXML (and Import-CliXML)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0360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Format-Table, Format-List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 all processes, and show name and CPU-usage in a table:</a:t>
            </a:r>
          </a:p>
          <a:p>
            <a:pPr lvl="1"/>
            <a:r>
              <a:rPr lang="nl-BE" dirty="0"/>
              <a:t>Get-Process | Format-Table name, CPU –Autosize</a:t>
            </a:r>
          </a:p>
          <a:p>
            <a:r>
              <a:rPr lang="nl-BE" dirty="0"/>
              <a:t>Get all processes, and show name and CPU-usage in a list:</a:t>
            </a:r>
          </a:p>
          <a:p>
            <a:pPr lvl="1"/>
            <a:r>
              <a:rPr lang="nl-BE" dirty="0"/>
              <a:t>Get-Process | Format-List name, CPU</a:t>
            </a:r>
          </a:p>
          <a:p>
            <a:r>
              <a:rPr lang="nl-BE" dirty="0"/>
              <a:t>What properties can I show?</a:t>
            </a:r>
          </a:p>
          <a:p>
            <a:pPr lvl="1"/>
            <a:r>
              <a:rPr lang="en-US" dirty="0"/>
              <a:t>Get-Process | Get-Member -</a:t>
            </a:r>
            <a:r>
              <a:rPr lang="en-US" dirty="0" err="1"/>
              <a:t>MemberType</a:t>
            </a:r>
            <a:r>
              <a:rPr lang="en-US" dirty="0"/>
              <a:t> Properties </a:t>
            </a:r>
          </a:p>
          <a:p>
            <a:pPr lvl="1"/>
            <a:r>
              <a:rPr lang="nl-BE" dirty="0"/>
              <a:t>Difference between “Property”, “AliasProperty” and “ScriptProperty”? Read about the </a:t>
            </a:r>
            <a:r>
              <a:rPr lang="nl-BE" b="1" dirty="0"/>
              <a:t>ETS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452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Format-Table – Hash tables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$</a:t>
            </a:r>
            <a:r>
              <a:rPr lang="en-US" dirty="0" err="1"/>
              <a:t>proces</a:t>
            </a:r>
            <a:r>
              <a:rPr lang="en-US" dirty="0"/>
              <a:t>=@{</a:t>
            </a:r>
          </a:p>
          <a:p>
            <a:pPr lvl="1"/>
            <a:r>
              <a:rPr lang="en-US" dirty="0"/>
              <a:t>Label="Process Name";</a:t>
            </a:r>
          </a:p>
          <a:p>
            <a:pPr lvl="1"/>
            <a:r>
              <a:rPr lang="en-US" dirty="0"/>
              <a:t>Expression={$_.name};</a:t>
            </a:r>
          </a:p>
          <a:p>
            <a:pPr lvl="1"/>
            <a:r>
              <a:rPr lang="en-US" dirty="0"/>
              <a:t>alignment="left"}</a:t>
            </a:r>
          </a:p>
          <a:p>
            <a:r>
              <a:rPr lang="en-US" dirty="0"/>
              <a:t>$</a:t>
            </a:r>
            <a:r>
              <a:rPr lang="en-US" dirty="0" err="1"/>
              <a:t>cpu</a:t>
            </a:r>
            <a:r>
              <a:rPr lang="en-US" dirty="0"/>
              <a:t>=@{</a:t>
            </a:r>
          </a:p>
          <a:p>
            <a:pPr lvl="1"/>
            <a:r>
              <a:rPr lang="en-US" dirty="0"/>
              <a:t>Label="CPU Used";</a:t>
            </a:r>
          </a:p>
          <a:p>
            <a:pPr lvl="1"/>
            <a:r>
              <a:rPr lang="en-US" dirty="0"/>
              <a:t>Expression={$_.CPU};</a:t>
            </a:r>
          </a:p>
          <a:p>
            <a:pPr lvl="1"/>
            <a:r>
              <a:rPr lang="en-US" dirty="0" err="1"/>
              <a:t>FormatString</a:t>
            </a:r>
            <a:r>
              <a:rPr lang="en-US" dirty="0"/>
              <a:t>="N3"}</a:t>
            </a:r>
          </a:p>
          <a:p>
            <a:r>
              <a:rPr lang="en-US" dirty="0"/>
              <a:t>$mem=@{</a:t>
            </a:r>
          </a:p>
          <a:p>
            <a:pPr lvl="1"/>
            <a:r>
              <a:rPr lang="en-US" dirty="0"/>
              <a:t>Label="Memory";</a:t>
            </a:r>
          </a:p>
          <a:p>
            <a:pPr lvl="1"/>
            <a:r>
              <a:rPr lang="en-US" dirty="0"/>
              <a:t>Expression={$_.PM/1MB}}</a:t>
            </a:r>
          </a:p>
          <a:p>
            <a:r>
              <a:rPr lang="en-US" dirty="0"/>
              <a:t>Get-Process |</a:t>
            </a:r>
            <a:br>
              <a:rPr lang="en-US" dirty="0"/>
            </a:br>
            <a:r>
              <a:rPr lang="en-US" dirty="0"/>
              <a:t>	Format-Table $</a:t>
            </a:r>
            <a:r>
              <a:rPr lang="en-US" dirty="0" err="1"/>
              <a:t>proces</a:t>
            </a:r>
            <a:r>
              <a:rPr lang="en-US" dirty="0"/>
              <a:t>,$</a:t>
            </a:r>
            <a:r>
              <a:rPr lang="en-US" dirty="0" err="1"/>
              <a:t>cpu</a:t>
            </a:r>
            <a:r>
              <a:rPr lang="en-US" dirty="0"/>
              <a:t>,$mem -</a:t>
            </a:r>
            <a:r>
              <a:rPr lang="en-US" dirty="0" err="1"/>
              <a:t>autosize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2184" y="3052032"/>
            <a:ext cx="4317167" cy="105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032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Write-Host, Write-Output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Write text on the screen: type and execute the text</a:t>
            </a:r>
          </a:p>
          <a:p>
            <a:pPr lvl="1"/>
            <a:r>
              <a:rPr lang="nl-BE" dirty="0"/>
              <a:t>“Hello”</a:t>
            </a:r>
          </a:p>
          <a:p>
            <a:r>
              <a:rPr lang="nl-BE" dirty="0"/>
              <a:t>In a script, use Write-Host or Write-Output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677749"/>
              </p:ext>
            </p:extLst>
          </p:nvPr>
        </p:nvGraphicFramePr>
        <p:xfrm>
          <a:off x="3048000" y="3424505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989147665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5424487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Write-Host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Write-Output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556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-NoNewLine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No –NoNewLine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19558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Colors </a:t>
                      </a:r>
                      <a:r>
                        <a:rPr lang="nl-BE" dirty="0" err="1"/>
                        <a:t>can</a:t>
                      </a:r>
                      <a:r>
                        <a:rPr lang="nl-BE" dirty="0"/>
                        <a:t> be set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Colors can’t be set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79701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Outputs to the host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Outputs to the pipeline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20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nl-BE" dirty="0"/>
                        <a:t>Can’t be redirected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Can be redirected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5572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0587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Out-Gridview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Shows a sortable gridview of the input-objects</a:t>
            </a:r>
          </a:p>
          <a:p>
            <a:r>
              <a:rPr lang="nl-BE" dirty="0"/>
              <a:t>Can be passed through to the next item in the pipeline</a:t>
            </a:r>
          </a:p>
          <a:p>
            <a:r>
              <a:rPr lang="nl-BE" dirty="0"/>
              <a:t>Get-Process | Out-Gridview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038" y="3734893"/>
            <a:ext cx="5495925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6922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Show name, CPU-usage and (nonpaged)memory of all processes starting with “N”</a:t>
            </a:r>
          </a:p>
          <a:p>
            <a:r>
              <a:rPr lang="nl-BE" dirty="0"/>
              <a:t>Show all services starting with “A” in a list</a:t>
            </a:r>
          </a:p>
          <a:p>
            <a:r>
              <a:rPr lang="nl-BE" dirty="0"/>
              <a:t>Write your name on the screen, in red with a green background (what Joe, Jack, William and Averell won’t like)</a:t>
            </a:r>
          </a:p>
          <a:p>
            <a:r>
              <a:rPr lang="nl-BE" dirty="0"/>
              <a:t>Show all services with startuptype “automatic” that are not running in a gridview</a:t>
            </a:r>
          </a:p>
          <a:p>
            <a:r>
              <a:rPr lang="nl-BE" dirty="0"/>
              <a:t>Make sure you can click “ok” in above gridview to start these services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5318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Exercises -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Get-Process -name “N*" |</a:t>
            </a:r>
            <a:br>
              <a:rPr lang="en-US" dirty="0"/>
            </a:br>
            <a:r>
              <a:rPr lang="en-US" dirty="0"/>
              <a:t>		Format-Table name, </a:t>
            </a:r>
            <a:r>
              <a:rPr lang="en-US" dirty="0" err="1"/>
              <a:t>cpu</a:t>
            </a:r>
            <a:r>
              <a:rPr lang="en-US" dirty="0"/>
              <a:t>, </a:t>
            </a:r>
            <a:r>
              <a:rPr lang="en-US" dirty="0" err="1"/>
              <a:t>npm</a:t>
            </a:r>
            <a:r>
              <a:rPr lang="en-US" dirty="0"/>
              <a:t> –</a:t>
            </a:r>
            <a:r>
              <a:rPr lang="en-US" dirty="0" err="1"/>
              <a:t>AutoSize</a:t>
            </a:r>
            <a:endParaRPr lang="en-US" dirty="0"/>
          </a:p>
          <a:p>
            <a:r>
              <a:rPr lang="en-US" dirty="0"/>
              <a:t>Get-Service -Name "A*" | Format-List </a:t>
            </a:r>
          </a:p>
          <a:p>
            <a:r>
              <a:rPr lang="en-US" dirty="0"/>
              <a:t>Write-Host “Lucky Luke”</a:t>
            </a:r>
            <a:br>
              <a:rPr lang="en-US" dirty="0"/>
            </a:br>
            <a:r>
              <a:rPr lang="en-US" dirty="0"/>
              <a:t>	-</a:t>
            </a:r>
            <a:r>
              <a:rPr lang="en-US" dirty="0" err="1"/>
              <a:t>ForegroundColor</a:t>
            </a:r>
            <a:r>
              <a:rPr lang="en-US" dirty="0"/>
              <a:t> Red</a:t>
            </a:r>
            <a:br>
              <a:rPr lang="en-US" dirty="0"/>
            </a:br>
            <a:r>
              <a:rPr lang="en-US" dirty="0"/>
              <a:t>	-</a:t>
            </a:r>
            <a:r>
              <a:rPr lang="en-US" dirty="0" err="1"/>
              <a:t>BackgroundColor</a:t>
            </a:r>
            <a:r>
              <a:rPr lang="en-US" dirty="0"/>
              <a:t> Green </a:t>
            </a:r>
          </a:p>
          <a:p>
            <a:r>
              <a:rPr lang="en-US" dirty="0"/>
              <a:t>Get-service | Where-Object </a:t>
            </a:r>
            <a:r>
              <a:rPr lang="en-US" dirty="0" err="1"/>
              <a:t>Starttype</a:t>
            </a:r>
            <a:r>
              <a:rPr lang="en-US" dirty="0"/>
              <a:t> -EQ Automatic </a:t>
            </a:r>
          </a:p>
          <a:p>
            <a:r>
              <a:rPr lang="en-US" dirty="0"/>
              <a:t>Get-Service |</a:t>
            </a:r>
            <a:br>
              <a:rPr lang="en-US" dirty="0"/>
            </a:br>
            <a:r>
              <a:rPr lang="en-US" dirty="0"/>
              <a:t>    Where-Object { $_.</a:t>
            </a:r>
            <a:r>
              <a:rPr lang="en-US" dirty="0" err="1"/>
              <a:t>starttype</a:t>
            </a:r>
            <a:r>
              <a:rPr lang="en-US" dirty="0"/>
              <a:t> -</a:t>
            </a:r>
            <a:r>
              <a:rPr lang="en-US" dirty="0" err="1"/>
              <a:t>eq</a:t>
            </a:r>
            <a:r>
              <a:rPr lang="en-US" dirty="0"/>
              <a:t> "Automatic“</a:t>
            </a:r>
            <a:br>
              <a:rPr lang="en-US" dirty="0"/>
            </a:br>
            <a:r>
              <a:rPr lang="en-US" dirty="0"/>
              <a:t>			-and $_.status -</a:t>
            </a:r>
            <a:r>
              <a:rPr lang="en-US" dirty="0" err="1"/>
              <a:t>eq</a:t>
            </a:r>
            <a:r>
              <a:rPr lang="en-US" dirty="0"/>
              <a:t> "Stopped" } |</a:t>
            </a:r>
            <a:br>
              <a:rPr lang="en-US" dirty="0"/>
            </a:br>
            <a:r>
              <a:rPr lang="en-US" dirty="0"/>
              <a:t>    Out-</a:t>
            </a:r>
            <a:r>
              <a:rPr lang="en-US" dirty="0" err="1"/>
              <a:t>GridView</a:t>
            </a:r>
            <a:r>
              <a:rPr lang="en-US" dirty="0"/>
              <a:t> -Title "Start which?" -</a:t>
            </a:r>
            <a:r>
              <a:rPr lang="en-US" dirty="0" err="1"/>
              <a:t>PassThru</a:t>
            </a:r>
            <a:r>
              <a:rPr lang="en-US" dirty="0"/>
              <a:t> |</a:t>
            </a:r>
            <a:br>
              <a:rPr lang="en-US" dirty="0"/>
            </a:br>
            <a:r>
              <a:rPr lang="en-US" dirty="0"/>
              <a:t>    Start-Service </a:t>
            </a:r>
          </a:p>
        </p:txBody>
      </p:sp>
    </p:spTree>
    <p:extLst>
      <p:ext uri="{BB962C8B-B14F-4D97-AF65-F5344CB8AC3E}">
        <p14:creationId xmlns:p14="http://schemas.microsoft.com/office/powerpoint/2010/main" val="6446112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Writing to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“The DOS-way” still works</a:t>
            </a:r>
          </a:p>
          <a:p>
            <a:pPr lvl="1"/>
            <a:r>
              <a:rPr lang="nl-BE" dirty="0"/>
              <a:t>Get-Process &gt; c:\tmp\processes.txt</a:t>
            </a:r>
          </a:p>
          <a:p>
            <a:r>
              <a:rPr lang="nl-BE" dirty="0"/>
              <a:t>But Out-File is better</a:t>
            </a:r>
          </a:p>
          <a:p>
            <a:pPr lvl="1"/>
            <a:r>
              <a:rPr lang="en-US" dirty="0"/>
              <a:t>Get-Process | Out-File -</a:t>
            </a:r>
            <a:r>
              <a:rPr lang="en-US" dirty="0" err="1"/>
              <a:t>FilePath</a:t>
            </a:r>
            <a:r>
              <a:rPr lang="en-US" dirty="0"/>
              <a:t> c:\tmp\processes.txt </a:t>
            </a:r>
          </a:p>
          <a:p>
            <a:pPr lvl="1"/>
            <a:r>
              <a:rPr lang="nl-BE" dirty="0"/>
              <a:t>Also: encoding, append, force (against readonly), …</a:t>
            </a:r>
          </a:p>
          <a:p>
            <a:r>
              <a:rPr lang="nl-BE" dirty="0"/>
              <a:t>Really liked the matrix-printer days?</a:t>
            </a:r>
          </a:p>
          <a:p>
            <a:pPr lvl="1"/>
            <a:r>
              <a:rPr lang="nl-BE" dirty="0"/>
              <a:t>Get-Process | Format-Table … | Out-Printer</a:t>
            </a:r>
          </a:p>
          <a:p>
            <a:r>
              <a:rPr lang="nl-BE" dirty="0"/>
              <a:t>Or Excel?</a:t>
            </a:r>
          </a:p>
          <a:p>
            <a:pPr lvl="1"/>
            <a:r>
              <a:rPr lang="en-US" dirty="0"/>
              <a:t>Get-Process |</a:t>
            </a:r>
            <a:br>
              <a:rPr lang="en-US" dirty="0"/>
            </a:br>
            <a:r>
              <a:rPr lang="en-US" dirty="0"/>
              <a:t>	Export-Csv -Path c:\tmp\processes.csv -Delimiter ";" </a:t>
            </a:r>
          </a:p>
        </p:txBody>
      </p:sp>
    </p:spTree>
    <p:extLst>
      <p:ext uri="{BB962C8B-B14F-4D97-AF65-F5344CB8AC3E}">
        <p14:creationId xmlns:p14="http://schemas.microsoft.com/office/powerpoint/2010/main" val="21092010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Exporting to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Export-CliXML</a:t>
            </a:r>
          </a:p>
          <a:p>
            <a:pPr lvl="1"/>
            <a:r>
              <a:rPr lang="nl-BE" dirty="0"/>
              <a:t>Exports to XML</a:t>
            </a:r>
          </a:p>
          <a:p>
            <a:pPr lvl="1"/>
            <a:r>
              <a:rPr lang="nl-BE" dirty="0"/>
              <a:t>Is not meant to be readable</a:t>
            </a:r>
          </a:p>
          <a:p>
            <a:pPr lvl="1"/>
            <a:r>
              <a:rPr lang="nl-BE" dirty="0"/>
              <a:t>Can be imported</a:t>
            </a:r>
          </a:p>
          <a:p>
            <a:r>
              <a:rPr lang="nl-BE" dirty="0"/>
              <a:t>Import-CliXML</a:t>
            </a:r>
          </a:p>
          <a:p>
            <a:pPr lvl="1"/>
            <a:r>
              <a:rPr lang="nl-BE" dirty="0"/>
              <a:t>Imports the object from the XML file </a:t>
            </a:r>
            <a:r>
              <a:rPr lang="nl-BE" i="1" dirty="0"/>
              <a:t>as objects of the original type</a:t>
            </a:r>
          </a:p>
          <a:p>
            <a:r>
              <a:rPr lang="nl-BE" dirty="0"/>
              <a:t>ConvertTo-XML</a:t>
            </a:r>
          </a:p>
          <a:p>
            <a:pPr lvl="1"/>
            <a:r>
              <a:rPr lang="nl-BE" dirty="0"/>
              <a:t>Converts anything to (readable) XML</a:t>
            </a:r>
          </a:p>
          <a:p>
            <a:pPr lvl="1"/>
            <a:r>
              <a:rPr lang="nl-BE" dirty="0"/>
              <a:t>Can be written to a file, but it’s difficult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886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Exporting to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Export all processes, then import them and show them in a table:</a:t>
            </a:r>
          </a:p>
          <a:p>
            <a:pPr lvl="1"/>
            <a:r>
              <a:rPr lang="en-US" dirty="0"/>
              <a:t>Get-Process | Export-</a:t>
            </a:r>
            <a:r>
              <a:rPr lang="en-US" dirty="0" err="1"/>
              <a:t>Clixml</a:t>
            </a:r>
            <a:r>
              <a:rPr lang="en-US" dirty="0"/>
              <a:t> -Path "c:\tmp\proc.xml"</a:t>
            </a:r>
          </a:p>
          <a:p>
            <a:pPr lvl="1"/>
            <a:r>
              <a:rPr lang="en-US" dirty="0"/>
              <a:t>Import-</a:t>
            </a:r>
            <a:r>
              <a:rPr lang="en-US" dirty="0" err="1"/>
              <a:t>Clixml</a:t>
            </a:r>
            <a:r>
              <a:rPr lang="en-US" dirty="0"/>
              <a:t> -Path "c:\tmp\proc.xml" |</a:t>
            </a:r>
            <a:br>
              <a:rPr lang="en-US" dirty="0"/>
            </a:br>
            <a:r>
              <a:rPr lang="en-US" dirty="0"/>
              <a:t>		Format-Table Name, </a:t>
            </a:r>
            <a:r>
              <a:rPr lang="en-US" dirty="0" err="1"/>
              <a:t>cpu</a:t>
            </a:r>
            <a:r>
              <a:rPr lang="en-US" dirty="0"/>
              <a:t>, </a:t>
            </a:r>
            <a:r>
              <a:rPr lang="en-US" dirty="0" err="1"/>
              <a:t>npm</a:t>
            </a:r>
            <a:r>
              <a:rPr lang="en-US" dirty="0"/>
              <a:t> -</a:t>
            </a:r>
            <a:r>
              <a:rPr lang="en-US" dirty="0" err="1"/>
              <a:t>AutoSize</a:t>
            </a:r>
            <a:endParaRPr lang="en-US" dirty="0"/>
          </a:p>
          <a:p>
            <a:r>
              <a:rPr lang="en-US" dirty="0"/>
              <a:t> Export all process to an XML-file meant for reading</a:t>
            </a:r>
          </a:p>
          <a:p>
            <a:pPr lvl="1"/>
            <a:r>
              <a:rPr lang="en-US" dirty="0"/>
              <a:t>$xml = Get-Process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 err="1"/>
              <a:t>ConvertTo</a:t>
            </a:r>
            <a:r>
              <a:rPr lang="en-US" dirty="0"/>
              <a:t>-Xml -</a:t>
            </a:r>
            <a:r>
              <a:rPr lang="en-US" dirty="0" err="1"/>
              <a:t>NoTypeInformation</a:t>
            </a:r>
            <a:endParaRPr lang="en-US" dirty="0"/>
          </a:p>
          <a:p>
            <a:pPr lvl="1"/>
            <a:r>
              <a:rPr lang="en-US" dirty="0"/>
              <a:t>$</a:t>
            </a:r>
            <a:r>
              <a:rPr lang="en-US" dirty="0" err="1"/>
              <a:t>xml.Save</a:t>
            </a:r>
            <a:r>
              <a:rPr lang="en-US" dirty="0"/>
              <a:t>("c:\tmp\nice proc.xml") </a:t>
            </a:r>
          </a:p>
        </p:txBody>
      </p:sp>
    </p:spTree>
    <p:extLst>
      <p:ext uri="{BB962C8B-B14F-4D97-AF65-F5344CB8AC3E}">
        <p14:creationId xmlns:p14="http://schemas.microsoft.com/office/powerpoint/2010/main" val="1162829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PowerShell?</a:t>
            </a:r>
            <a:br>
              <a:rPr lang="nl-BE" dirty="0"/>
            </a:br>
            <a:r>
              <a:rPr lang="nl-BE" dirty="0"/>
              <a:t>				Don Jones: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50379" y="1612974"/>
            <a:ext cx="7060644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Right now, you've got a choice if you want to remain relevant as an IT professional: </a:t>
            </a:r>
          </a:p>
          <a:p>
            <a:pPr marL="0" indent="0">
              <a:buNone/>
            </a:pPr>
            <a:r>
              <a:rPr lang="en-GB" dirty="0"/>
              <a:t>Learn Windows PowerShell, </a:t>
            </a:r>
          </a:p>
          <a:p>
            <a:pPr marL="0" indent="0">
              <a:buNone/>
            </a:pPr>
            <a:r>
              <a:rPr lang="en-GB" dirty="0"/>
              <a:t>or learn ‘Do you want fries with that?’</a:t>
            </a:r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Picture Placeholder 3"/>
          <p:cNvPicPr>
            <a:picLocks noChangeAspect="1"/>
          </p:cNvPicPr>
          <p:nvPr/>
        </p:nvPicPr>
        <p:blipFill>
          <a:blip r:embed="rId2"/>
          <a:srcRect l="3987" r="3987"/>
          <a:stretch>
            <a:fillRect/>
          </a:stretch>
        </p:blipFill>
        <p:spPr>
          <a:xfrm>
            <a:off x="838200" y="1612974"/>
            <a:ext cx="2483830" cy="34291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050379" y="5389689"/>
            <a:ext cx="6273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BE">
                <a:hlinkClick r:id="rId3"/>
              </a:rPr>
              <a:t>http://donjones.com/</a:t>
            </a:r>
            <a:r>
              <a:rPr lang="nl-BE"/>
              <a:t>, </a:t>
            </a:r>
            <a:r>
              <a:rPr lang="nl-BE">
                <a:hlinkClick r:id="rId4"/>
              </a:rPr>
              <a:t>http://powershell.org/wp/tag/don-jones/</a:t>
            </a:r>
            <a:r>
              <a:rPr lang="nl-BE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737245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Encoding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579290" cy="4351338"/>
          </a:xfrm>
        </p:spPr>
        <p:txBody>
          <a:bodyPr/>
          <a:lstStyle/>
          <a:p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</a:t>
            </a:r>
            <a:r>
              <a:rPr lang="nl-BE" dirty="0" err="1"/>
              <a:t>add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encoding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most </a:t>
            </a:r>
            <a:r>
              <a:rPr lang="nl-BE" dirty="0" err="1"/>
              <a:t>cmdlets</a:t>
            </a:r>
            <a:endParaRPr lang="nl-BE" dirty="0"/>
          </a:p>
          <a:p>
            <a:endParaRPr lang="nl-BE" dirty="0"/>
          </a:p>
          <a:p>
            <a:r>
              <a:rPr lang="nl-BE" dirty="0"/>
              <a:t>But </a:t>
            </a:r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</a:t>
            </a:r>
            <a:r>
              <a:rPr lang="nl-BE" dirty="0" err="1"/>
              <a:t>encoding</a:t>
            </a:r>
            <a:r>
              <a:rPr lang="nl-BE" dirty="0"/>
              <a:t> in </a:t>
            </a:r>
            <a:r>
              <a:rPr lang="nl-BE" dirty="0" err="1"/>
              <a:t>the</a:t>
            </a:r>
            <a:r>
              <a:rPr lang="nl-BE" dirty="0"/>
              <a:t> list</a:t>
            </a:r>
          </a:p>
          <a:p>
            <a:endParaRPr lang="nl-BE" dirty="0"/>
          </a:p>
          <a:p>
            <a:r>
              <a:rPr lang="nl-BE" dirty="0" err="1"/>
              <a:t>If</a:t>
            </a:r>
            <a:r>
              <a:rPr lang="nl-BE" dirty="0"/>
              <a:t> </a:t>
            </a:r>
            <a:r>
              <a:rPr lang="nl-BE" dirty="0" err="1"/>
              <a:t>you</a:t>
            </a:r>
            <a:r>
              <a:rPr lang="nl-BE" dirty="0"/>
              <a:t> want fancy </a:t>
            </a:r>
            <a:r>
              <a:rPr lang="nl-BE" dirty="0" err="1"/>
              <a:t>encoding</a:t>
            </a:r>
            <a:r>
              <a:rPr lang="nl-BE" dirty="0"/>
              <a:t> (e.g. </a:t>
            </a:r>
            <a:r>
              <a:rPr lang="nl-BE" dirty="0" err="1"/>
              <a:t>eurosigns</a:t>
            </a:r>
            <a:r>
              <a:rPr lang="nl-BE" dirty="0"/>
              <a:t>), </a:t>
            </a:r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io.file</a:t>
            </a:r>
            <a:r>
              <a:rPr lang="nl-BE" dirty="0"/>
              <a:t> class:</a:t>
            </a:r>
          </a:p>
          <a:p>
            <a:endParaRPr lang="nl-BE" dirty="0"/>
          </a:p>
        </p:txBody>
      </p:sp>
      <p:sp>
        <p:nvSpPr>
          <p:cNvPr id="4" name="Rectangle 3"/>
          <p:cNvSpPr/>
          <p:nvPr/>
        </p:nvSpPr>
        <p:spPr>
          <a:xfrm>
            <a:off x="1674018" y="2380038"/>
            <a:ext cx="5537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Export-Csv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-Path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-Encoding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UTF8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37119" y="1825625"/>
            <a:ext cx="2316681" cy="27358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644357" y="4834572"/>
            <a:ext cx="855110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8B0000"/>
                </a:solidFill>
                <a:latin typeface="Lucida Console" panose="020B0609040504020204" pitchFamily="49" charset="0"/>
              </a:rPr>
              <a:t>"c:\tmp\file.txt"</a:t>
            </a:r>
            <a:endParaRPr lang="nl-BE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$text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"You owe me 34€."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nl-BE" dirty="0">
                <a:solidFill>
                  <a:srgbClr val="FF4500"/>
                </a:solidFill>
                <a:latin typeface="Lucida Console" panose="020B0609040504020204" pitchFamily="49" charset="0"/>
              </a:rPr>
              <a:t>$</a:t>
            </a:r>
            <a:r>
              <a:rPr lang="nl-BE" dirty="0" err="1">
                <a:solidFill>
                  <a:srgbClr val="FF4500"/>
                </a:solidFill>
                <a:latin typeface="Lucida Console" panose="020B0609040504020204" pitchFamily="49" charset="0"/>
              </a:rPr>
              <a:t>encoding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nl-BE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System.Text.Encoding</a:t>
            </a:r>
            <a:r>
              <a:rPr lang="nl-BE" dirty="0">
                <a:solidFill>
                  <a:srgbClr val="A9A9A9"/>
                </a:solidFill>
                <a:latin typeface="Lucida Console" panose="020B0609040504020204" pitchFamily="49" charset="0"/>
              </a:rPr>
              <a:t>]::</a:t>
            </a:r>
            <a:r>
              <a:rPr lang="nl-BE" dirty="0" err="1">
                <a:solidFill>
                  <a:prstClr val="black"/>
                </a:solidFill>
                <a:latin typeface="Lucida Console" panose="020B0609040504020204" pitchFamily="49" charset="0"/>
              </a:rPr>
              <a:t>GetEncoding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nl-BE" dirty="0">
                <a:solidFill>
                  <a:srgbClr val="800080"/>
                </a:solidFill>
                <a:latin typeface="Lucida Console" panose="020B0609040504020204" pitchFamily="49" charset="0"/>
              </a:rPr>
              <a:t>1252</a:t>
            </a:r>
            <a:r>
              <a:rPr lang="nl-BE" dirty="0">
                <a:solidFill>
                  <a:prstClr val="black"/>
                </a:solidFill>
                <a:latin typeface="Lucida Console" panose="020B0609040504020204" pitchFamily="49" charset="0"/>
              </a:rPr>
              <a:t>)</a:t>
            </a:r>
          </a:p>
          <a:p>
            <a:endParaRPr lang="nl-BE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[</a:t>
            </a:r>
            <a:r>
              <a:rPr lang="en-US" dirty="0" err="1">
                <a:solidFill>
                  <a:srgbClr val="008080"/>
                </a:solidFill>
                <a:latin typeface="Lucida Console" panose="020B0609040504020204" pitchFamily="49" charset="0"/>
              </a:rPr>
              <a:t>io.file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]::</a:t>
            </a:r>
            <a:r>
              <a:rPr lang="en-US" dirty="0" err="1">
                <a:solidFill>
                  <a:prstClr val="black"/>
                </a:solidFill>
                <a:latin typeface="Lucida Console" panose="020B0609040504020204" pitchFamily="49" charset="0"/>
              </a:rPr>
              <a:t>WriteAllText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(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$file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$text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$encoding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</a:p>
        </p:txBody>
      </p:sp>
    </p:spTree>
    <p:extLst>
      <p:ext uri="{BB962C8B-B14F-4D97-AF65-F5344CB8AC3E}">
        <p14:creationId xmlns:p14="http://schemas.microsoft.com/office/powerpoint/2010/main" val="41705152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Objects, piping and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Objects</a:t>
            </a:r>
          </a:p>
          <a:p>
            <a:pPr lvl="1"/>
            <a:r>
              <a:rPr lang="nl-BE" dirty="0"/>
              <a:t>What objects do we have?</a:t>
            </a:r>
          </a:p>
          <a:p>
            <a:pPr lvl="1"/>
            <a:r>
              <a:rPr lang="nl-BE" dirty="0"/>
              <a:t>Accessing the methods and properties</a:t>
            </a:r>
          </a:p>
          <a:p>
            <a:r>
              <a:rPr lang="nl-BE" dirty="0"/>
              <a:t>Variables</a:t>
            </a:r>
          </a:p>
          <a:p>
            <a:pPr lvl="1"/>
            <a:r>
              <a:rPr lang="nl-BE" dirty="0"/>
              <a:t>Creating, and reading</a:t>
            </a:r>
          </a:p>
          <a:p>
            <a:r>
              <a:rPr lang="nl-BE" dirty="0"/>
              <a:t>Piping</a:t>
            </a:r>
          </a:p>
          <a:p>
            <a:pPr lvl="1"/>
            <a:r>
              <a:rPr lang="nl-BE" dirty="0"/>
              <a:t>What is in the pipe?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819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863" y="5053777"/>
            <a:ext cx="6704271" cy="82547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$</a:t>
            </a:r>
            <a:r>
              <a:rPr lang="en-US" dirty="0" err="1"/>
              <a:t>Host.UI.RawUI.ForegroundColor</a:t>
            </a:r>
            <a:r>
              <a:rPr lang="en-US" dirty="0"/>
              <a:t> = "green"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fbeelding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17159" y="1690688"/>
            <a:ext cx="5357681" cy="29871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331134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4062335"/>
            <a:ext cx="7886700" cy="2114629"/>
          </a:xfrm>
        </p:spPr>
        <p:txBody>
          <a:bodyPr>
            <a:normAutofit/>
          </a:bodyPr>
          <a:lstStyle/>
          <a:p>
            <a:r>
              <a:rPr lang="nl-BE" dirty="0"/>
              <a:t>PowerShell wraps any type of object in a PSObject</a:t>
            </a:r>
          </a:p>
          <a:p>
            <a:r>
              <a:rPr lang="nl-BE" dirty="0"/>
              <a:t>This means they can be handled the same…</a:t>
            </a:r>
          </a:p>
          <a:p>
            <a:pPr lvl="1"/>
            <a:r>
              <a:rPr lang="en-US" dirty="0"/>
              <a:t>Get-Process</a:t>
            </a:r>
          </a:p>
          <a:p>
            <a:pPr lvl="1"/>
            <a:r>
              <a:rPr lang="en-US" dirty="0"/>
              <a:t>Get-</a:t>
            </a:r>
            <a:r>
              <a:rPr lang="en-US" dirty="0" err="1"/>
              <a:t>CimInstance</a:t>
            </a:r>
            <a:r>
              <a:rPr lang="en-US" dirty="0"/>
              <a:t> -</a:t>
            </a:r>
            <a:r>
              <a:rPr lang="en-US" dirty="0" err="1"/>
              <a:t>ClassName</a:t>
            </a:r>
            <a:r>
              <a:rPr lang="en-US" dirty="0"/>
              <a:t> Win32_Process</a:t>
            </a:r>
          </a:p>
          <a:p>
            <a:endParaRPr lang="en-US" dirty="0"/>
          </a:p>
        </p:txBody>
      </p:sp>
      <p:pic>
        <p:nvPicPr>
          <p:cNvPr id="4" name="Tijdelijke aanduiding voor inhoud 3"/>
          <p:cNvPicPr>
            <a:picLocks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779044" y="1274165"/>
            <a:ext cx="4633912" cy="278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64035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What object am I looking at?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b="1" dirty="0"/>
              <a:t>Get-Member</a:t>
            </a:r>
            <a:endParaRPr lang="en-US" dirty="0"/>
          </a:p>
          <a:p>
            <a:r>
              <a:rPr lang="nl-BE" dirty="0"/>
              <a:t>Shows:</a:t>
            </a:r>
          </a:p>
          <a:p>
            <a:pPr lvl="1"/>
            <a:r>
              <a:rPr lang="nl-BE" dirty="0"/>
              <a:t>The typename</a:t>
            </a:r>
          </a:p>
          <a:p>
            <a:pPr lvl="1"/>
            <a:r>
              <a:rPr lang="nl-BE" dirty="0"/>
              <a:t>All methods</a:t>
            </a:r>
          </a:p>
          <a:p>
            <a:pPr lvl="1"/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properties</a:t>
            </a:r>
            <a:endParaRPr lang="nl-BE" dirty="0"/>
          </a:p>
          <a:p>
            <a:r>
              <a:rPr lang="nl-BE" dirty="0"/>
              <a:t>-Force</a:t>
            </a:r>
          </a:p>
          <a:p>
            <a:pPr lvl="1"/>
            <a:r>
              <a:rPr lang="nl-BE" dirty="0" err="1"/>
              <a:t>Also</a:t>
            </a:r>
            <a:r>
              <a:rPr lang="nl-BE" dirty="0"/>
              <a:t> shows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intrinsic</a:t>
            </a:r>
            <a:r>
              <a:rPr lang="nl-BE" dirty="0"/>
              <a:t> members</a:t>
            </a:r>
          </a:p>
          <a:p>
            <a:pPr lvl="1"/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compiler-</a:t>
            </a:r>
            <a:r>
              <a:rPr lang="nl-BE" dirty="0" err="1"/>
              <a:t>generated</a:t>
            </a:r>
            <a:r>
              <a:rPr lang="nl-BE" dirty="0"/>
              <a:t> </a:t>
            </a:r>
            <a:r>
              <a:rPr lang="nl-BE" dirty="0" err="1"/>
              <a:t>methods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required</a:t>
            </a:r>
            <a:r>
              <a:rPr lang="nl-BE" dirty="0"/>
              <a:t>, as </a:t>
            </a:r>
            <a:r>
              <a:rPr lang="nl-BE" dirty="0" err="1"/>
              <a:t>you</a:t>
            </a:r>
            <a:r>
              <a:rPr lang="nl-BE" dirty="0"/>
              <a:t> </a:t>
            </a:r>
            <a:r>
              <a:rPr lang="nl-BE" dirty="0" err="1"/>
              <a:t>can</a:t>
            </a:r>
            <a:r>
              <a:rPr lang="nl-BE" dirty="0"/>
              <a:t> get </a:t>
            </a:r>
            <a:r>
              <a:rPr lang="nl-BE" dirty="0" err="1"/>
              <a:t>them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base members as well</a:t>
            </a:r>
          </a:p>
          <a:p>
            <a:pPr lvl="1"/>
            <a:endParaRPr lang="nl-BE" dirty="0"/>
          </a:p>
          <a:p>
            <a:pPr marL="0" indent="0">
              <a:buNone/>
            </a:pPr>
            <a:endParaRPr lang="nl-B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720" y="1825625"/>
            <a:ext cx="4726012" cy="10898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394" y="3220906"/>
            <a:ext cx="6397406" cy="10740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393" y="5735354"/>
            <a:ext cx="1840390" cy="7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530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Get-Date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Get-Date gives you a System.DateTime object</a:t>
            </a:r>
          </a:p>
          <a:p>
            <a:pPr lvl="1"/>
            <a:r>
              <a:rPr lang="nl-BE" dirty="0"/>
              <a:t>Has a property “DayOfWeek”</a:t>
            </a:r>
          </a:p>
          <a:p>
            <a:r>
              <a:rPr lang="nl-BE" dirty="0"/>
              <a:t>Putting brackets around Get-Date will allow you to access these properties</a:t>
            </a:r>
          </a:p>
          <a:p>
            <a:pPr lvl="1"/>
            <a:r>
              <a:rPr lang="nl-BE" dirty="0"/>
              <a:t>(Get-Date).DayOfWeek</a:t>
            </a:r>
          </a:p>
          <a:p>
            <a:r>
              <a:rPr lang="nl-BE" dirty="0"/>
              <a:t>… and methods</a:t>
            </a:r>
          </a:p>
          <a:p>
            <a:pPr lvl="1"/>
            <a:r>
              <a:rPr lang="nl-BE" dirty="0"/>
              <a:t>(Get-Date).AddMonths(4)</a:t>
            </a:r>
          </a:p>
          <a:p>
            <a:r>
              <a:rPr lang="nl-BE" dirty="0"/>
              <a:t>Starting from v3.0, this also works when you have multiple objects</a:t>
            </a:r>
          </a:p>
          <a:p>
            <a:pPr lvl="1"/>
            <a:r>
              <a:rPr lang="nl-BE" dirty="0"/>
              <a:t>(Get-Process).name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727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Creating and reading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Create a variable: assign a value</a:t>
            </a:r>
          </a:p>
          <a:p>
            <a:pPr lvl="1"/>
            <a:r>
              <a:rPr lang="nl-BE" dirty="0"/>
              <a:t>$a = 5</a:t>
            </a:r>
          </a:p>
          <a:p>
            <a:r>
              <a:rPr lang="nl-BE" dirty="0"/>
              <a:t>And change the datatype on the fly</a:t>
            </a:r>
          </a:p>
          <a:p>
            <a:pPr lvl="1"/>
            <a:r>
              <a:rPr lang="nl-BE" dirty="0"/>
              <a:t>$a = “A string”</a:t>
            </a:r>
          </a:p>
          <a:p>
            <a:r>
              <a:rPr lang="nl-BE" dirty="0"/>
              <a:t>So $a was a string all along?</a:t>
            </a:r>
          </a:p>
          <a:p>
            <a:pPr lvl="1"/>
            <a:r>
              <a:rPr lang="nl-BE" dirty="0"/>
              <a:t>No, test with $a.getType()</a:t>
            </a:r>
          </a:p>
          <a:p>
            <a:pPr lvl="1"/>
            <a:endParaRPr lang="nl-BE" dirty="0"/>
          </a:p>
          <a:p>
            <a:r>
              <a:rPr lang="nl-BE" dirty="0"/>
              <a:t>Programmers hate this kind of behavior</a:t>
            </a:r>
          </a:p>
          <a:p>
            <a:r>
              <a:rPr lang="nl-BE" dirty="0"/>
              <a:t>Scripters like the quick-and-dirtyness</a:t>
            </a:r>
          </a:p>
        </p:txBody>
      </p:sp>
    </p:spTree>
    <p:extLst>
      <p:ext uri="{BB962C8B-B14F-4D97-AF65-F5344CB8AC3E}">
        <p14:creationId xmlns:p14="http://schemas.microsoft.com/office/powerpoint/2010/main" val="142630786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Creating and reading variables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The Get-Date example is much more readable with variables</a:t>
            </a:r>
          </a:p>
          <a:p>
            <a:pPr lvl="1"/>
            <a:r>
              <a:rPr lang="nl-BE" dirty="0"/>
              <a:t>$today = Get-Date</a:t>
            </a:r>
          </a:p>
          <a:p>
            <a:pPr lvl="1"/>
            <a:r>
              <a:rPr lang="nl-BE" dirty="0"/>
              <a:t>$today.DayOfWeek</a:t>
            </a:r>
          </a:p>
          <a:p>
            <a:pPr lvl="1"/>
            <a:r>
              <a:rPr lang="nl-BE" dirty="0"/>
              <a:t>$today.addMonths(4)</a:t>
            </a:r>
          </a:p>
          <a:p>
            <a:r>
              <a:rPr lang="nl-BE" dirty="0"/>
              <a:t>You can also use variables to store a list of objects</a:t>
            </a:r>
          </a:p>
          <a:p>
            <a:pPr lvl="1"/>
            <a:r>
              <a:rPr lang="nl-BE" dirty="0"/>
              <a:t>$procs = Get-Process</a:t>
            </a:r>
          </a:p>
          <a:p>
            <a:pPr lvl="1"/>
            <a:r>
              <a:rPr lang="nl-BE" dirty="0"/>
              <a:t>$procs | Format-List</a:t>
            </a:r>
          </a:p>
          <a:p>
            <a:r>
              <a:rPr lang="nl-BE" dirty="0"/>
              <a:t>Using variables will increase the readability of a script</a:t>
            </a:r>
          </a:p>
        </p:txBody>
      </p:sp>
    </p:spTree>
    <p:extLst>
      <p:ext uri="{BB962C8B-B14F-4D97-AF65-F5344CB8AC3E}">
        <p14:creationId xmlns:p14="http://schemas.microsoft.com/office/powerpoint/2010/main" val="311651340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Date 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doctor says the sixth week started yesterday. </a:t>
            </a:r>
            <a:r>
              <a:rPr lang="en-US"/>
              <a:t>When will the magic happen?</a:t>
            </a:r>
          </a:p>
          <a:p>
            <a:r>
              <a:rPr lang="en-US" dirty="0"/>
              <a:t>What day is the first of July this year?</a:t>
            </a:r>
          </a:p>
          <a:p>
            <a:r>
              <a:rPr lang="en-US" dirty="0"/>
              <a:t>Can you make sure the above command also works next year?</a:t>
            </a:r>
          </a:p>
          <a:p>
            <a:r>
              <a:rPr lang="en-US" dirty="0"/>
              <a:t>How long until the first of July?</a:t>
            </a:r>
          </a:p>
          <a:p>
            <a:r>
              <a:rPr lang="en-US" dirty="0"/>
              <a:t>What type of object do you get from the previous exercise? Could you have done the calculation in one line?</a:t>
            </a:r>
          </a:p>
          <a:p>
            <a:r>
              <a:rPr lang="en-US" dirty="0"/>
              <a:t>The Christmas break starts the first Saturday before the 24th of December. Select that day for any given year.</a:t>
            </a:r>
          </a:p>
        </p:txBody>
      </p:sp>
    </p:spTree>
    <p:extLst>
      <p:ext uri="{BB962C8B-B14F-4D97-AF65-F5344CB8AC3E}">
        <p14:creationId xmlns:p14="http://schemas.microsoft.com/office/powerpoint/2010/main" val="8204040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Date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24336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The doctor says the sixth week started yesterday. When will the magic happen?</a:t>
            </a:r>
          </a:p>
          <a:p>
            <a:pPr lvl="1"/>
            <a:r>
              <a:rPr lang="en-US" dirty="0"/>
              <a:t>(Get-Date).</a:t>
            </a:r>
            <a:r>
              <a:rPr lang="en-US" dirty="0" err="1"/>
              <a:t>AddDays</a:t>
            </a:r>
            <a:r>
              <a:rPr lang="en-US" dirty="0"/>
              <a:t>(-1).</a:t>
            </a:r>
            <a:r>
              <a:rPr lang="en-US" dirty="0" err="1"/>
              <a:t>AddDays</a:t>
            </a:r>
            <a:r>
              <a:rPr lang="en-US" dirty="0"/>
              <a:t>(7*(40-5))</a:t>
            </a:r>
          </a:p>
          <a:p>
            <a:r>
              <a:rPr lang="en-US" dirty="0"/>
              <a:t>What day is the first of </a:t>
            </a:r>
            <a:r>
              <a:rPr lang="en-US" dirty="0" err="1"/>
              <a:t>july</a:t>
            </a:r>
            <a:r>
              <a:rPr lang="en-US" dirty="0"/>
              <a:t> this year?</a:t>
            </a:r>
          </a:p>
          <a:p>
            <a:pPr lvl="1"/>
            <a:r>
              <a:rPr lang="en-US" dirty="0"/>
              <a:t>Get-Date "1/7/2018“ # Will only work on a Belgian computer</a:t>
            </a:r>
          </a:p>
          <a:p>
            <a:pPr lvl="1"/>
            <a:r>
              <a:rPr lang="en-US" dirty="0"/>
              <a:t>Get-Date -date "1_7_2018" -Format "</a:t>
            </a:r>
            <a:r>
              <a:rPr lang="en-US" dirty="0" err="1"/>
              <a:t>d_M_yyyy</a:t>
            </a:r>
            <a:r>
              <a:rPr lang="en-US" dirty="0"/>
              <a:t>“  # never works</a:t>
            </a:r>
          </a:p>
          <a:p>
            <a:pPr lvl="1"/>
            <a:r>
              <a:rPr lang="en-US" dirty="0"/>
              <a:t>Get-Date -Day 1 -Month 7 -Year 2018 # always works</a:t>
            </a:r>
          </a:p>
          <a:p>
            <a:r>
              <a:rPr lang="en-US" dirty="0"/>
              <a:t>Can you make sure the above command also works next year?</a:t>
            </a:r>
          </a:p>
          <a:p>
            <a:pPr lvl="1"/>
            <a:r>
              <a:rPr lang="en-US" dirty="0"/>
              <a:t>Get-Date -Day 1 -Month 7 -Year (Get-Date).Year</a:t>
            </a:r>
          </a:p>
          <a:p>
            <a:r>
              <a:rPr lang="en-US" dirty="0"/>
              <a:t>How long until the first of </a:t>
            </a:r>
            <a:r>
              <a:rPr lang="en-US" dirty="0" err="1"/>
              <a:t>july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$then = Get-Date -Day 1 -Month 7 -Year (Get-Date).Year</a:t>
            </a:r>
          </a:p>
          <a:p>
            <a:pPr lvl="1"/>
            <a:r>
              <a:rPr lang="en-US" dirty="0"/>
              <a:t>$now = Get-Date</a:t>
            </a:r>
          </a:p>
          <a:p>
            <a:pPr lvl="1"/>
            <a:r>
              <a:rPr lang="en-US" dirty="0"/>
              <a:t>$then - $now</a:t>
            </a:r>
          </a:p>
          <a:p>
            <a:r>
              <a:rPr lang="en-US" dirty="0"/>
              <a:t>What type of object do you get from the previous exercise? Could you have done the calculation in one line?</a:t>
            </a:r>
          </a:p>
          <a:p>
            <a:pPr lvl="1"/>
            <a:r>
              <a:rPr lang="en-US" dirty="0"/>
              <a:t>$then - $now | Get-Member</a:t>
            </a:r>
          </a:p>
          <a:p>
            <a:pPr lvl="1"/>
            <a:r>
              <a:rPr lang="en-US" dirty="0"/>
              <a:t>New-</a:t>
            </a:r>
            <a:r>
              <a:rPr lang="en-US" dirty="0" err="1"/>
              <a:t>TimeSpan</a:t>
            </a:r>
            <a:r>
              <a:rPr lang="en-US" dirty="0"/>
              <a:t> -Start (Get-Date) -End (Get-Date "1/7/2018") </a:t>
            </a:r>
          </a:p>
          <a:p>
            <a:r>
              <a:rPr lang="en-US" dirty="0"/>
              <a:t>The Christmas break starts the first Saturday before the 24th of December. Select that day for any given year.</a:t>
            </a:r>
          </a:p>
          <a:p>
            <a:pPr lvl="1"/>
            <a:r>
              <a:rPr lang="en-GB" dirty="0"/>
              <a:t> $date = get-date "24-12-2018"</a:t>
            </a:r>
          </a:p>
          <a:p>
            <a:pPr lvl="1"/>
            <a:r>
              <a:rPr lang="en-GB" dirty="0"/>
              <a:t>$</a:t>
            </a:r>
            <a:r>
              <a:rPr lang="en-GB" dirty="0" err="1"/>
              <a:t>date.AddDays</a:t>
            </a:r>
            <a:r>
              <a:rPr lang="en-GB" dirty="0"/>
              <a:t>(-($</a:t>
            </a:r>
            <a:r>
              <a:rPr lang="en-GB" dirty="0" err="1"/>
              <a:t>date.DayOfWeek.value</a:t>
            </a:r>
            <a:r>
              <a:rPr lang="en-GB" dirty="0"/>
              <a:t>__)-1) 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008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Why PowerShell?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/>
              <a:t>Get files and folders:</a:t>
            </a:r>
          </a:p>
          <a:p>
            <a:pPr lvl="1"/>
            <a:r>
              <a:rPr lang="nl-BE" dirty="0"/>
              <a:t>DIR</a:t>
            </a:r>
          </a:p>
          <a:p>
            <a:pPr lvl="1"/>
            <a:r>
              <a:rPr lang="nl-BE" dirty="0"/>
              <a:t>Get-ChildItem</a:t>
            </a:r>
          </a:p>
          <a:p>
            <a:r>
              <a:rPr lang="nl-BE" dirty="0"/>
              <a:t>Get all running processes:</a:t>
            </a:r>
          </a:p>
          <a:p>
            <a:pPr lvl="1"/>
            <a:r>
              <a:rPr lang="nl-BE" dirty="0"/>
              <a:t>Tasklist</a:t>
            </a:r>
          </a:p>
          <a:p>
            <a:pPr lvl="1"/>
            <a:r>
              <a:rPr lang="nl-BE" dirty="0"/>
              <a:t>Get-Process</a:t>
            </a:r>
          </a:p>
          <a:p>
            <a:r>
              <a:rPr lang="nl-BE" dirty="0"/>
              <a:t>Get all services</a:t>
            </a:r>
          </a:p>
          <a:p>
            <a:pPr lvl="1"/>
            <a:r>
              <a:rPr lang="nl-BE" dirty="0"/>
              <a:t>Sc query</a:t>
            </a:r>
          </a:p>
          <a:p>
            <a:pPr lvl="1"/>
            <a:r>
              <a:rPr lang="nl-BE" dirty="0"/>
              <a:t>Get-Service</a:t>
            </a:r>
          </a:p>
          <a:p>
            <a:r>
              <a:rPr lang="nl-BE" dirty="0"/>
              <a:t>Get all users in active directory</a:t>
            </a:r>
          </a:p>
          <a:p>
            <a:pPr lvl="1"/>
            <a:r>
              <a:rPr lang="nl-BE" dirty="0"/>
              <a:t>Dsget user …</a:t>
            </a:r>
          </a:p>
          <a:p>
            <a:pPr lvl="1"/>
            <a:r>
              <a:rPr lang="nl-BE" dirty="0"/>
              <a:t>Get-ADuser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3882" y="1690688"/>
            <a:ext cx="5708073" cy="1785104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txBody>
          <a:bodyPr wrap="square" rtlCol="0">
            <a:spAutoFit/>
          </a:bodyPr>
          <a:lstStyle/>
          <a:p>
            <a:r>
              <a:rPr lang="nl-BE" sz="3200" dirty="0"/>
              <a:t>Dos: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A lot of differently styled commands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No filtering, </a:t>
            </a:r>
            <a:r>
              <a:rPr lang="nl-BE" sz="2600" dirty="0" err="1"/>
              <a:t>only</a:t>
            </a:r>
            <a:r>
              <a:rPr lang="nl-BE" sz="2600" dirty="0"/>
              <a:t> </a:t>
            </a:r>
            <a:r>
              <a:rPr lang="nl-BE" sz="2600" dirty="0" err="1"/>
              <a:t>text-based</a:t>
            </a:r>
            <a:endParaRPr lang="nl-BE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Inconsistent use of parameters</a:t>
            </a:r>
            <a:endParaRPr lang="en-US" sz="2600" dirty="0"/>
          </a:p>
        </p:txBody>
      </p:sp>
      <p:sp>
        <p:nvSpPr>
          <p:cNvPr id="5" name="TextBox 4"/>
          <p:cNvSpPr txBox="1"/>
          <p:nvPr/>
        </p:nvSpPr>
        <p:spPr>
          <a:xfrm>
            <a:off x="6113882" y="4001294"/>
            <a:ext cx="5708073" cy="178510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 prstMaterial="flat">
            <a:bevelT w="114300" prst="hardEdge"/>
          </a:sp3d>
        </p:spPr>
        <p:txBody>
          <a:bodyPr wrap="square" rtlCol="0">
            <a:spAutoFit/>
          </a:bodyPr>
          <a:lstStyle/>
          <a:p>
            <a:r>
              <a:rPr lang="nl-BE" sz="3200" dirty="0"/>
              <a:t>PowerShell: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The same cmdlet-structure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Filtering on any property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nl-BE" sz="2600" dirty="0"/>
              <a:t>Consistent use of parameters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2301017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75CE9-36BF-46B1-93F1-DAF5ADA85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sorting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72EB4-2005-47CC-8FEB-F5B6AB5DE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Comparison operators</a:t>
            </a:r>
          </a:p>
          <a:p>
            <a:r>
              <a:rPr lang="en-GB" dirty="0"/>
              <a:t>Overview of cmdlets used:</a:t>
            </a:r>
          </a:p>
          <a:p>
            <a:endParaRPr lang="en-GB" dirty="0"/>
          </a:p>
          <a:p>
            <a:r>
              <a:rPr lang="en-GB" dirty="0"/>
              <a:t>Filtering</a:t>
            </a:r>
          </a:p>
          <a:p>
            <a:r>
              <a:rPr lang="en-GB" dirty="0"/>
              <a:t>Sorting</a:t>
            </a:r>
          </a:p>
          <a:p>
            <a:r>
              <a:rPr lang="en-GB" dirty="0"/>
              <a:t>Selecting</a:t>
            </a:r>
          </a:p>
          <a:p>
            <a:r>
              <a:rPr lang="en-GB" dirty="0"/>
              <a:t>Counting and summarizing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97862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First, comparison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about_Comparison_Operators</a:t>
            </a:r>
            <a:endParaRPr lang="en-US" dirty="0"/>
          </a:p>
          <a:p>
            <a:r>
              <a:rPr lang="nl-BE" dirty="0"/>
              <a:t>You can’t use =, &lt;= and &gt; in PowerShell</a:t>
            </a:r>
          </a:p>
          <a:p>
            <a:r>
              <a:rPr lang="nl-BE" dirty="0"/>
              <a:t>You have to use –eq, –le and –gt</a:t>
            </a:r>
          </a:p>
          <a:p>
            <a:r>
              <a:rPr lang="nl-BE" dirty="0"/>
              <a:t>To test:</a:t>
            </a:r>
          </a:p>
          <a:p>
            <a:pPr lvl="1"/>
            <a:r>
              <a:rPr lang="nl-BE" dirty="0"/>
              <a:t>“A” –eq “B”</a:t>
            </a:r>
          </a:p>
          <a:p>
            <a:pPr lvl="1"/>
            <a:r>
              <a:rPr lang="nl-BE" dirty="0"/>
              <a:t>12 –gt 5</a:t>
            </a:r>
          </a:p>
          <a:p>
            <a:pPr lvl="1"/>
            <a:r>
              <a:rPr lang="nl-BE" dirty="0"/>
              <a:t>“PowerShell” –like “Po?er[SZ]hell”</a:t>
            </a:r>
          </a:p>
          <a:p>
            <a:r>
              <a:rPr lang="nl-BE" dirty="0"/>
              <a:t>Cons: it takes some getting used to</a:t>
            </a:r>
          </a:p>
          <a:p>
            <a:r>
              <a:rPr lang="nl-BE" dirty="0"/>
              <a:t>Pros: you have more options (regex!)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9756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2147" y="374960"/>
            <a:ext cx="7886700" cy="1325563"/>
          </a:xfrm>
        </p:spPr>
        <p:txBody>
          <a:bodyPr/>
          <a:lstStyle/>
          <a:p>
            <a:r>
              <a:rPr lang="nl-BE" dirty="0"/>
              <a:t>Filtering and 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2147" y="1835458"/>
            <a:ext cx="7886700" cy="4351338"/>
          </a:xfrm>
        </p:spPr>
        <p:txBody>
          <a:bodyPr/>
          <a:lstStyle/>
          <a:p>
            <a:r>
              <a:rPr lang="en-US" dirty="0"/>
              <a:t>Get-Command –name *object* -Module *Utility </a:t>
            </a:r>
          </a:p>
          <a:p>
            <a:r>
              <a:rPr lang="en-US" dirty="0"/>
              <a:t>Get-Command –name *object* -Module *Core </a:t>
            </a:r>
          </a:p>
          <a:p>
            <a:r>
              <a:rPr lang="nl-BE" dirty="0"/>
              <a:t>Ordered by ‘importance’: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437388"/>
              </p:ext>
            </p:extLst>
          </p:nvPr>
        </p:nvGraphicFramePr>
        <p:xfrm>
          <a:off x="2723537" y="3534878"/>
          <a:ext cx="7345311" cy="2181225"/>
        </p:xfrm>
        <a:graphic>
          <a:graphicData uri="http://schemas.openxmlformats.org/drawingml/2006/table">
            <a:tbl>
              <a:tblPr/>
              <a:tblGrid>
                <a:gridCol w="3655250">
                  <a:extLst>
                    <a:ext uri="{9D8B030D-6E8A-4147-A177-3AD203B41FA5}">
                      <a16:colId xmlns:a16="http://schemas.microsoft.com/office/drawing/2014/main" val="3423773624"/>
                    </a:ext>
                  </a:extLst>
                </a:gridCol>
                <a:gridCol w="3690061">
                  <a:extLst>
                    <a:ext uri="{9D8B030D-6E8A-4147-A177-3AD203B41FA5}">
                      <a16:colId xmlns:a16="http://schemas.microsoft.com/office/drawing/2014/main" val="3770796461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Where-Object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Sort-Object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829332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Select-Object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Group-Object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997521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Measure-Object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ForEach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225690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Compare-Object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Tee-Object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412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New-Object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Register-</a:t>
                      </a:r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ObjectEvent</a:t>
                      </a:r>
                      <a:endParaRPr lang="en-US" sz="2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7028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9427922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First of all, can we get this list in one cmdlet?</a:t>
            </a:r>
          </a:p>
          <a:p>
            <a:r>
              <a:rPr lang="nl-BE" dirty="0"/>
              <a:t>Yes, if we can say ‘*Utility’ or ‘*Core’ as parameter</a:t>
            </a:r>
          </a:p>
          <a:p>
            <a:pPr lvl="1"/>
            <a:r>
              <a:rPr lang="en-US" dirty="0"/>
              <a:t>Get-Command -Name *object* -Module *Utility, *Core </a:t>
            </a:r>
          </a:p>
          <a:p>
            <a:pPr lvl="1"/>
            <a:r>
              <a:rPr lang="nl-BE" dirty="0"/>
              <a:t>But </a:t>
            </a:r>
            <a:r>
              <a:rPr lang="nl-BE" dirty="0" err="1"/>
              <a:t>let’s</a:t>
            </a:r>
            <a:r>
              <a:rPr lang="nl-BE" dirty="0"/>
              <a:t> </a:t>
            </a:r>
            <a:r>
              <a:rPr lang="nl-BE" dirty="0" err="1"/>
              <a:t>ignore</a:t>
            </a:r>
            <a:r>
              <a:rPr lang="nl-BE" dirty="0"/>
              <a:t> </a:t>
            </a:r>
            <a:r>
              <a:rPr lang="nl-BE" dirty="0" err="1"/>
              <a:t>that</a:t>
            </a:r>
            <a:r>
              <a:rPr lang="nl-BE" dirty="0"/>
              <a:t> </a:t>
            </a:r>
            <a:r>
              <a:rPr lang="nl-BE" dirty="0" err="1"/>
              <a:t>possibility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now</a:t>
            </a:r>
            <a:endParaRPr lang="nl-BE" dirty="0"/>
          </a:p>
          <a:p>
            <a:r>
              <a:rPr lang="nl-BE" dirty="0"/>
              <a:t>Solution: Where-Object</a:t>
            </a:r>
          </a:p>
          <a:p>
            <a:r>
              <a:rPr lang="nl-BE" dirty="0"/>
              <a:t>Where-Object throws items out of the list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Get-Command –name *object* |</a:t>
            </a:r>
            <a:br>
              <a:rPr lang="en-US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	Where-Object Module -like “*Utility”</a:t>
            </a:r>
          </a:p>
          <a:p>
            <a:r>
              <a:rPr lang="nl-BE" dirty="0"/>
              <a:t>Still not there, are we?</a:t>
            </a:r>
            <a:endParaRPr lang="en-US" dirty="0"/>
          </a:p>
          <a:p>
            <a:pPr lvl="1"/>
            <a:endParaRPr lang="nl-BE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9827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Get-Command –name *object* |</a:t>
            </a:r>
            <a:br>
              <a:rPr lang="en-US" dirty="0">
                <a:solidFill>
                  <a:schemeClr val="accent5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		Where-Object Module -like “*Utility”</a:t>
            </a:r>
            <a:endParaRPr lang="nl-BE" dirty="0"/>
          </a:p>
          <a:p>
            <a:r>
              <a:rPr lang="nl-BE" dirty="0"/>
              <a:t>This is the v3-syntax</a:t>
            </a:r>
          </a:p>
          <a:p>
            <a:r>
              <a:rPr lang="nl-BE" dirty="0"/>
              <a:t>In v2, this would have been</a:t>
            </a:r>
          </a:p>
          <a:p>
            <a:r>
              <a:rPr lang="en-US" dirty="0"/>
              <a:t>Get-Command –name *object* |</a:t>
            </a:r>
            <a:br>
              <a:rPr lang="en-US" dirty="0"/>
            </a:br>
            <a:r>
              <a:rPr lang="en-US" dirty="0"/>
              <a:t>	Where-Object </a:t>
            </a:r>
            <a:r>
              <a:rPr lang="en-US" dirty="0">
                <a:solidFill>
                  <a:srgbClr val="FF0000"/>
                </a:solidFill>
              </a:rPr>
              <a:t>{ $_.</a:t>
            </a:r>
            <a:r>
              <a:rPr lang="en-US" dirty="0" err="1"/>
              <a:t>ModuleName</a:t>
            </a:r>
            <a:r>
              <a:rPr lang="en-US" dirty="0"/>
              <a:t> -like “*Utility” </a:t>
            </a:r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r>
              <a:rPr lang="nl-BE" dirty="0"/>
              <a:t>When you want to use ‘or’ or ‘and’, the v3-syntax isn’t available</a:t>
            </a:r>
          </a:p>
          <a:p>
            <a:r>
              <a:rPr lang="en-US" dirty="0"/>
              <a:t>Get-Command –name *object* |</a:t>
            </a:r>
            <a:br>
              <a:rPr lang="en-US" dirty="0"/>
            </a:br>
            <a:r>
              <a:rPr lang="en-US" dirty="0"/>
              <a:t>	Where-Object </a:t>
            </a:r>
            <a:r>
              <a:rPr lang="en-US" dirty="0">
                <a:solidFill>
                  <a:srgbClr val="FF0000"/>
                </a:solidFill>
              </a:rPr>
              <a:t>{ $_.</a:t>
            </a:r>
            <a:r>
              <a:rPr lang="en-US" dirty="0" err="1"/>
              <a:t>ModuleName</a:t>
            </a:r>
            <a:r>
              <a:rPr lang="en-US" dirty="0"/>
              <a:t> -like “*Utility”</a:t>
            </a:r>
            <a:br>
              <a:rPr lang="en-US" dirty="0"/>
            </a:br>
            <a:r>
              <a:rPr lang="en-US" dirty="0"/>
              <a:t>		         –or </a:t>
            </a:r>
            <a:r>
              <a:rPr lang="en-US" dirty="0">
                <a:solidFill>
                  <a:srgbClr val="FF0000"/>
                </a:solidFill>
              </a:rPr>
              <a:t>$_.</a:t>
            </a:r>
            <a:r>
              <a:rPr lang="en-US" dirty="0" err="1"/>
              <a:t>ModuleName</a:t>
            </a:r>
            <a:r>
              <a:rPr lang="en-US" dirty="0"/>
              <a:t> -like “*Core” </a:t>
            </a:r>
            <a:r>
              <a:rPr lang="en-US" dirty="0">
                <a:solidFill>
                  <a:srgbClr val="FF0000"/>
                </a:solidFill>
              </a:rPr>
              <a:t>}</a:t>
            </a:r>
          </a:p>
          <a:p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39054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You use Where-Object to filter a list</a:t>
            </a:r>
          </a:p>
          <a:p>
            <a:r>
              <a:rPr lang="nl-BE" dirty="0"/>
              <a:t>In some cases, Where-Object can be replaced by a parameter</a:t>
            </a:r>
          </a:p>
          <a:p>
            <a:pPr lvl="1"/>
            <a:r>
              <a:rPr lang="nl-BE" dirty="0"/>
              <a:t>To filter based on the name of a process, use –Name</a:t>
            </a:r>
          </a:p>
          <a:p>
            <a:r>
              <a:rPr lang="nl-BE" dirty="0"/>
              <a:t>In some cases, it can’t</a:t>
            </a:r>
          </a:p>
          <a:p>
            <a:pPr lvl="1"/>
            <a:r>
              <a:rPr lang="nl-BE" dirty="0"/>
              <a:t>There is no ‘-CPU’ parameter in Get-Process</a:t>
            </a:r>
          </a:p>
          <a:p>
            <a:r>
              <a:rPr lang="nl-BE" dirty="0"/>
              <a:t>Where-Object will allow you to filter based on any property of an incoming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54896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In get-command, we went from ‘Module’ to ‘ModuleName’</a:t>
            </a:r>
          </a:p>
          <a:p>
            <a:r>
              <a:rPr lang="en-US" dirty="0"/>
              <a:t>The reason: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the Utility class, the “Module” and “</a:t>
            </a:r>
            <a:r>
              <a:rPr lang="en-US" dirty="0" err="1"/>
              <a:t>ModuleName</a:t>
            </a:r>
            <a:r>
              <a:rPr lang="en-US" dirty="0"/>
              <a:t>” are filled in</a:t>
            </a:r>
          </a:p>
          <a:p>
            <a:r>
              <a:rPr lang="en-US" dirty="0"/>
              <a:t>In the Core class, only the “</a:t>
            </a:r>
            <a:r>
              <a:rPr lang="en-US" dirty="0" err="1"/>
              <a:t>ModuleName</a:t>
            </a:r>
            <a:r>
              <a:rPr lang="en-US" dirty="0"/>
              <a:t>” is filled in</a:t>
            </a:r>
          </a:p>
          <a:p>
            <a:r>
              <a:rPr lang="en-US" dirty="0"/>
              <a:t>The -Module parameter with Get-Command has no difficulty with that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99849"/>
            <a:ext cx="10871663" cy="1301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1823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Filtering v2 vs v3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In v2, every filter had to be a scriptblock</a:t>
            </a:r>
          </a:p>
          <a:p>
            <a:r>
              <a:rPr lang="en-US" dirty="0"/>
              <a:t>Where-Object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{</a:t>
            </a:r>
            <a:r>
              <a:rPr lang="en-US" dirty="0"/>
              <a:t>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$_</a:t>
            </a:r>
            <a:r>
              <a:rPr lang="en-US" dirty="0"/>
              <a:t>.</a:t>
            </a:r>
            <a:r>
              <a:rPr lang="en-US" dirty="0" err="1"/>
              <a:t>ModuleName</a:t>
            </a:r>
            <a:r>
              <a:rPr lang="en-US" dirty="0"/>
              <a:t> -like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dirty="0"/>
              <a:t>*Utility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"</a:t>
            </a:r>
            <a:r>
              <a:rPr lang="en-US" dirty="0"/>
              <a:t>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}</a:t>
            </a:r>
            <a:r>
              <a:rPr lang="en-US" dirty="0"/>
              <a:t> </a:t>
            </a:r>
          </a:p>
          <a:p>
            <a:pPr lvl="1"/>
            <a:r>
              <a:rPr lang="nl-BE" dirty="0">
                <a:solidFill>
                  <a:schemeClr val="accent2">
                    <a:lumMod val="75000"/>
                  </a:schemeClr>
                </a:solidFill>
              </a:rPr>
              <a:t>Curly brackets around the filter</a:t>
            </a:r>
          </a:p>
          <a:p>
            <a:pPr lvl="1"/>
            <a:r>
              <a:rPr lang="nl-BE" dirty="0">
                <a:solidFill>
                  <a:schemeClr val="accent4">
                    <a:lumMod val="75000"/>
                  </a:schemeClr>
                </a:solidFill>
              </a:rPr>
              <a:t>$_ to refer to the incoming object</a:t>
            </a:r>
          </a:p>
          <a:p>
            <a:pPr lvl="1"/>
            <a:r>
              <a:rPr lang="nl-BE" dirty="0">
                <a:solidFill>
                  <a:schemeClr val="accent6">
                    <a:lumMod val="75000"/>
                  </a:schemeClr>
                </a:solidFill>
              </a:rPr>
              <a:t>Quotes around every literal</a:t>
            </a:r>
          </a:p>
          <a:p>
            <a:r>
              <a:rPr lang="nl-BE" dirty="0"/>
              <a:t>In v3 you can use the ‘simple’ notation if you only have one comparison</a:t>
            </a:r>
          </a:p>
          <a:p>
            <a:r>
              <a:rPr lang="en-US" dirty="0"/>
              <a:t>Where-Object </a:t>
            </a:r>
            <a:r>
              <a:rPr lang="en-US" dirty="0" err="1"/>
              <a:t>ModuleName</a:t>
            </a:r>
            <a:r>
              <a:rPr lang="en-US" dirty="0"/>
              <a:t> -like *Utility</a:t>
            </a:r>
          </a:p>
          <a:p>
            <a:pPr lvl="1"/>
            <a:r>
              <a:rPr lang="nl-BE" dirty="0"/>
              <a:t>But you need to use a scriptblock if you have more than one comparison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11439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Where-exercises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0232" y="1837657"/>
            <a:ext cx="10515600" cy="4351338"/>
          </a:xfrm>
        </p:spPr>
        <p:txBody>
          <a:bodyPr/>
          <a:lstStyle/>
          <a:p>
            <a:r>
              <a:rPr lang="nl-BE" dirty="0"/>
              <a:t>Give me all processes that have used more than 1 second of CPU-time</a:t>
            </a:r>
          </a:p>
          <a:p>
            <a:r>
              <a:rPr lang="nl-BE" dirty="0"/>
              <a:t>… and that aren’t from Microsoft</a:t>
            </a:r>
          </a:p>
          <a:p>
            <a:r>
              <a:rPr lang="nl-BE" dirty="0"/>
              <a:t>Get all aliases about objects</a:t>
            </a:r>
          </a:p>
          <a:p>
            <a:r>
              <a:rPr lang="nl-BE" dirty="0"/>
              <a:t>What day was it a month ago?</a:t>
            </a:r>
          </a:p>
          <a:p>
            <a:r>
              <a:rPr lang="nl-BE" dirty="0"/>
              <a:t>And which files in c:\tmp have been accessed since that day?</a:t>
            </a:r>
          </a:p>
          <a:p>
            <a:r>
              <a:rPr lang="nl-BE" dirty="0"/>
              <a:t>… and are bigger than 1MB?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60125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Where-solutions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Get-Process | Where-Object CPU -</a:t>
            </a:r>
            <a:r>
              <a:rPr lang="en-US" dirty="0" err="1"/>
              <a:t>gt</a:t>
            </a:r>
            <a:r>
              <a:rPr lang="en-US" dirty="0"/>
              <a:t> 1</a:t>
            </a:r>
          </a:p>
          <a:p>
            <a:r>
              <a:rPr lang="en-US" dirty="0"/>
              <a:t>Get-Process |</a:t>
            </a:r>
            <a:br>
              <a:rPr lang="en-US" dirty="0"/>
            </a:br>
            <a:r>
              <a:rPr lang="en-US" dirty="0"/>
              <a:t>Where-Object { $_.CPU -</a:t>
            </a:r>
            <a:r>
              <a:rPr lang="en-US" dirty="0" err="1"/>
              <a:t>gt</a:t>
            </a:r>
            <a:r>
              <a:rPr lang="en-US" dirty="0"/>
              <a:t> 1 -and $_.Company -</a:t>
            </a:r>
            <a:r>
              <a:rPr lang="en-US" dirty="0" err="1"/>
              <a:t>notlike</a:t>
            </a:r>
            <a:r>
              <a:rPr lang="en-US" dirty="0"/>
              <a:t> "Microsoft*" }</a:t>
            </a:r>
          </a:p>
          <a:p>
            <a:endParaRPr lang="en-US" dirty="0"/>
          </a:p>
          <a:p>
            <a:r>
              <a:rPr lang="en-US" dirty="0"/>
              <a:t>Get-Alias -Name *Object*</a:t>
            </a:r>
          </a:p>
          <a:p>
            <a:r>
              <a:rPr lang="en-US" dirty="0"/>
              <a:t>Get-Alias | Where-Object Name -Like *Object*</a:t>
            </a:r>
          </a:p>
          <a:p>
            <a:pPr marL="685800" lvl="2">
              <a:spcBef>
                <a:spcPts val="1000"/>
              </a:spcBef>
            </a:pPr>
            <a:r>
              <a:rPr lang="nl-BE" dirty="0"/>
              <a:t>Both don’t work! Check members…</a:t>
            </a:r>
            <a:endParaRPr lang="en-US" dirty="0"/>
          </a:p>
          <a:p>
            <a:r>
              <a:rPr lang="en-US" dirty="0"/>
              <a:t>Get-Alias | Get-Member</a:t>
            </a:r>
          </a:p>
          <a:p>
            <a:r>
              <a:rPr lang="en-US" dirty="0"/>
              <a:t>Get-Alias | Where-Object </a:t>
            </a:r>
            <a:r>
              <a:rPr lang="en-US" dirty="0" err="1"/>
              <a:t>DisplayName</a:t>
            </a:r>
            <a:r>
              <a:rPr lang="en-US" dirty="0"/>
              <a:t> -Like *Object*</a:t>
            </a:r>
          </a:p>
          <a:p>
            <a:endParaRPr lang="en-US" dirty="0"/>
          </a:p>
          <a:p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c:\tmp | Where-Object </a:t>
            </a:r>
            <a:r>
              <a:rPr lang="en-US" dirty="0" err="1"/>
              <a:t>LastAccessTime</a:t>
            </a:r>
            <a:r>
              <a:rPr lang="en-US" dirty="0"/>
              <a:t> -GT (Get-Date).</a:t>
            </a:r>
            <a:r>
              <a:rPr lang="en-US" dirty="0" err="1"/>
              <a:t>AddMonths</a:t>
            </a:r>
            <a:r>
              <a:rPr lang="en-US" dirty="0"/>
              <a:t>(-1)</a:t>
            </a:r>
          </a:p>
          <a:p>
            <a:r>
              <a:rPr lang="en-US" dirty="0"/>
              <a:t>Get-</a:t>
            </a:r>
            <a:r>
              <a:rPr lang="en-US" dirty="0" err="1"/>
              <a:t>ChildItem</a:t>
            </a:r>
            <a:r>
              <a:rPr lang="en-US" dirty="0"/>
              <a:t> c:\tmp | Where-Object {$_.</a:t>
            </a:r>
            <a:r>
              <a:rPr lang="en-US" dirty="0" err="1"/>
              <a:t>LastAccessTime</a:t>
            </a:r>
            <a:r>
              <a:rPr lang="en-US" dirty="0"/>
              <a:t> -GT (Get-Date).</a:t>
            </a:r>
            <a:r>
              <a:rPr lang="en-US" dirty="0" err="1"/>
              <a:t>AddMonths</a:t>
            </a:r>
            <a:r>
              <a:rPr lang="en-US" dirty="0"/>
              <a:t>(-1) -and $_.Length -GT 1MB }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649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BE" dirty="0"/>
              <a:t>PowerShell v1.0:</a:t>
            </a:r>
          </a:p>
          <a:p>
            <a:pPr lvl="1"/>
            <a:r>
              <a:rPr lang="nl-BE" dirty="0"/>
              <a:t>Server 2003 and 2008, Windows XP SP2 and Vista</a:t>
            </a:r>
          </a:p>
          <a:p>
            <a:pPr lvl="1"/>
            <a:r>
              <a:rPr lang="nl-BE" dirty="0"/>
              <a:t>A first try, not ready for production</a:t>
            </a:r>
          </a:p>
          <a:p>
            <a:r>
              <a:rPr lang="nl-BE" dirty="0"/>
              <a:t>PowerShell v2.0</a:t>
            </a:r>
          </a:p>
          <a:p>
            <a:pPr lvl="1"/>
            <a:r>
              <a:rPr lang="nl-BE" dirty="0"/>
              <a:t>Server 2008 R2, Windows 7</a:t>
            </a:r>
          </a:p>
          <a:p>
            <a:pPr lvl="1"/>
            <a:r>
              <a:rPr lang="nl-BE" dirty="0"/>
              <a:t>A good version, production ready</a:t>
            </a:r>
          </a:p>
          <a:p>
            <a:r>
              <a:rPr lang="nl-BE" dirty="0"/>
              <a:t>PowerShell v3.0</a:t>
            </a:r>
          </a:p>
          <a:p>
            <a:pPr lvl="1"/>
            <a:r>
              <a:rPr lang="nl-BE" dirty="0"/>
              <a:t>Server 2012, Windows 8</a:t>
            </a:r>
          </a:p>
          <a:p>
            <a:pPr lvl="1"/>
            <a:r>
              <a:rPr lang="nl-BE" dirty="0"/>
              <a:t>A better version, (almost) complete server management</a:t>
            </a:r>
          </a:p>
          <a:p>
            <a:r>
              <a:rPr lang="nl-BE" dirty="0"/>
              <a:t>Later versions (v4.0, v5.0)</a:t>
            </a:r>
          </a:p>
          <a:p>
            <a:pPr lvl="1"/>
            <a:r>
              <a:rPr lang="nl-BE" dirty="0"/>
              <a:t>No groundbreaking alterations to v3.0</a:t>
            </a:r>
          </a:p>
          <a:p>
            <a:pPr lvl="1"/>
            <a:r>
              <a:rPr lang="nl-BE" dirty="0"/>
              <a:t>A lot of features added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34054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Sort-Object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Sorts objects, based on a property</a:t>
            </a:r>
          </a:p>
          <a:p>
            <a:pPr lvl="1"/>
            <a:r>
              <a:rPr lang="en-US" dirty="0"/>
              <a:t>Get-process | Sort-Object CPU</a:t>
            </a:r>
          </a:p>
          <a:p>
            <a:r>
              <a:rPr lang="nl-BE" dirty="0"/>
              <a:t>Ascending by default, or descending by switch</a:t>
            </a:r>
          </a:p>
          <a:p>
            <a:pPr lvl="1"/>
            <a:r>
              <a:rPr lang="en-US" dirty="0"/>
              <a:t> Get-process | Sort-Object CPU -Descending </a:t>
            </a:r>
          </a:p>
          <a:p>
            <a:r>
              <a:rPr lang="nl-BE" dirty="0"/>
              <a:t>Using multiple properties</a:t>
            </a:r>
          </a:p>
          <a:p>
            <a:pPr lvl="1"/>
            <a:r>
              <a:rPr lang="en-US" dirty="0"/>
              <a:t> Get-process | Sort-Object Name, CPU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37196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Sort-Object -Unique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52650" y="1825625"/>
            <a:ext cx="7138834" cy="4351338"/>
          </a:xfrm>
        </p:spPr>
        <p:txBody>
          <a:bodyPr/>
          <a:lstStyle/>
          <a:p>
            <a:r>
              <a:rPr lang="nl-BE" dirty="0"/>
              <a:t>Adding –Unique will make sure the property by which we sort is made unique</a:t>
            </a:r>
          </a:p>
          <a:p>
            <a:pPr lvl="1"/>
            <a:r>
              <a:rPr lang="en-US" dirty="0"/>
              <a:t> Get-Process –Name chrome | Sort-Object Name</a:t>
            </a:r>
          </a:p>
          <a:p>
            <a:endParaRPr lang="nl-BE" dirty="0"/>
          </a:p>
          <a:p>
            <a:r>
              <a:rPr lang="nl-BE" dirty="0"/>
              <a:t>But it doesn’t care about the other</a:t>
            </a:r>
            <a:br>
              <a:rPr lang="nl-BE" dirty="0"/>
            </a:br>
            <a:r>
              <a:rPr lang="nl-BE" dirty="0"/>
              <a:t>properties</a:t>
            </a:r>
          </a:p>
          <a:p>
            <a:pPr lvl="1"/>
            <a:r>
              <a:rPr lang="en-US" dirty="0"/>
              <a:t>Get-Process –Name chrome |</a:t>
            </a:r>
            <a:br>
              <a:rPr lang="en-US" dirty="0"/>
            </a:br>
            <a:r>
              <a:rPr lang="en-US" dirty="0"/>
              <a:t>		Sort-Object Name -Unique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772" y="3006263"/>
            <a:ext cx="2505425" cy="33056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5566" y="5329121"/>
            <a:ext cx="2353003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62701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Select-Object does two very different things:</a:t>
            </a:r>
            <a:br>
              <a:rPr lang="nl-BE" dirty="0"/>
            </a:br>
            <a:endParaRPr lang="nl-BE" dirty="0"/>
          </a:p>
          <a:p>
            <a:r>
              <a:rPr lang="nl-BE" dirty="0"/>
              <a:t>Select topmost X rows</a:t>
            </a:r>
          </a:p>
          <a:p>
            <a:r>
              <a:rPr lang="nl-BE" dirty="0"/>
              <a:t>Throw away certain properties of an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03865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Stop the five most CPU-intensive processes:</a:t>
            </a:r>
          </a:p>
          <a:p>
            <a:endParaRPr lang="nl-BE" dirty="0"/>
          </a:p>
          <a:p>
            <a:r>
              <a:rPr lang="en-US" dirty="0"/>
              <a:t>Get-Process |</a:t>
            </a:r>
          </a:p>
          <a:p>
            <a:r>
              <a:rPr lang="en-US" dirty="0"/>
              <a:t>Sort-Object CPU -Descending |</a:t>
            </a:r>
          </a:p>
          <a:p>
            <a:r>
              <a:rPr lang="en-US" dirty="0">
                <a:solidFill>
                  <a:srgbClr val="FF0000"/>
                </a:solidFill>
              </a:rPr>
              <a:t>Select-Object -First 5 |</a:t>
            </a:r>
          </a:p>
          <a:p>
            <a:r>
              <a:rPr lang="en-US" dirty="0"/>
              <a:t>Stop-Process -</a:t>
            </a:r>
            <a:r>
              <a:rPr lang="en-US" dirty="0" err="1"/>
              <a:t>WhatIf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687196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Create a CSV-file with the name, CPU and Companyname of every process</a:t>
            </a:r>
          </a:p>
          <a:p>
            <a:endParaRPr lang="nl-BE" dirty="0"/>
          </a:p>
          <a:p>
            <a:r>
              <a:rPr lang="en-US" dirty="0"/>
              <a:t>Get-Process |</a:t>
            </a:r>
          </a:p>
          <a:p>
            <a:r>
              <a:rPr lang="en-US" dirty="0">
                <a:solidFill>
                  <a:srgbClr val="FF0000"/>
                </a:solidFill>
              </a:rPr>
              <a:t>Select-Object Name, CPU, Company |</a:t>
            </a:r>
          </a:p>
          <a:p>
            <a:r>
              <a:rPr lang="en-US" dirty="0"/>
              <a:t>Export-Csv -Path c:\temp\procs.csv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4266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Select-Object – castrating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Beware, when selecting certain properties with Select-Object you really hurt the project</a:t>
            </a:r>
          </a:p>
          <a:p>
            <a:pPr lvl="1"/>
            <a:r>
              <a:rPr lang="en-US" dirty="0"/>
              <a:t>Get-Process | Get-Member</a:t>
            </a:r>
          </a:p>
          <a:p>
            <a:pPr lvl="2"/>
            <a:r>
              <a:rPr lang="en-US" dirty="0"/>
              <a:t>91 rows</a:t>
            </a:r>
          </a:p>
          <a:p>
            <a:pPr lvl="1"/>
            <a:r>
              <a:rPr lang="en-US" dirty="0"/>
              <a:t> Get-Process | Select-Object Name | Get-Member </a:t>
            </a:r>
          </a:p>
          <a:p>
            <a:pPr lvl="2"/>
            <a:r>
              <a:rPr lang="nl-BE" dirty="0"/>
              <a:t>5 rows</a:t>
            </a:r>
            <a:endParaRPr lang="en-US" dirty="0"/>
          </a:p>
          <a:p>
            <a:r>
              <a:rPr lang="nl-BE" dirty="0"/>
              <a:t>Castrating an object is only neccesary when you need to remove certain properties</a:t>
            </a:r>
          </a:p>
          <a:p>
            <a:pPr lvl="1"/>
            <a:r>
              <a:rPr lang="nl-BE" dirty="0"/>
              <a:t>Useful when exporting a list</a:t>
            </a:r>
          </a:p>
          <a:p>
            <a:pPr lvl="1"/>
            <a:r>
              <a:rPr lang="nl-BE" dirty="0"/>
              <a:t>Not needed when displaying a list (with Format-Table, Format-List, 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272143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-</a:t>
            </a:r>
            <a:r>
              <a:rPr lang="en-US" dirty="0" err="1"/>
              <a:t>ExpandProperty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ExpandProperty</a:t>
            </a:r>
            <a:r>
              <a:rPr lang="en-US" dirty="0"/>
              <a:t> expands the property chosen</a:t>
            </a:r>
          </a:p>
          <a:p>
            <a:pPr lvl="1"/>
            <a:r>
              <a:rPr lang="en-US" dirty="0"/>
              <a:t>Aka it returns the object that is in the property, in stead of an object with that object as a property</a:t>
            </a:r>
          </a:p>
          <a:p>
            <a:r>
              <a:rPr lang="en-US" dirty="0"/>
              <a:t>An example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Result: A </a:t>
            </a:r>
            <a:r>
              <a:rPr lang="en-US" dirty="0" err="1"/>
              <a:t>System.Diagnostic.Process</a:t>
            </a:r>
            <a:r>
              <a:rPr lang="en-US" dirty="0"/>
              <a:t>-object with one property: Name</a:t>
            </a:r>
          </a:p>
          <a:p>
            <a:pPr lvl="1"/>
            <a:r>
              <a:rPr lang="en-US" dirty="0"/>
              <a:t>In this property the name is stored as a string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Result: A </a:t>
            </a:r>
            <a:r>
              <a:rPr lang="en-US" dirty="0" err="1"/>
              <a:t>System.String</a:t>
            </a:r>
            <a:r>
              <a:rPr lang="en-US" dirty="0"/>
              <a:t>-object</a:t>
            </a:r>
          </a:p>
          <a:p>
            <a:pPr lvl="1"/>
            <a:r>
              <a:rPr lang="en-US" dirty="0"/>
              <a:t>In this object, the name is immediately available</a:t>
            </a:r>
          </a:p>
          <a:p>
            <a:pPr lvl="1"/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187302" y="3509872"/>
            <a:ext cx="753139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87302" y="4658751"/>
            <a:ext cx="883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Name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Get-Member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3623" y="2709343"/>
            <a:ext cx="3603048" cy="10973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9889" y="5028083"/>
            <a:ext cx="1990516" cy="710246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2557461">
            <a:off x="5863380" y="3652276"/>
            <a:ext cx="3417897" cy="4890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ight Arrow 8"/>
          <p:cNvSpPr/>
          <p:nvPr/>
        </p:nvSpPr>
        <p:spPr>
          <a:xfrm>
            <a:off x="4128721" y="2594758"/>
            <a:ext cx="3874902" cy="48909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072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Select-Object -</a:t>
            </a:r>
            <a:r>
              <a:rPr lang="en-US" dirty="0" err="1"/>
              <a:t>ExpandProperty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calculated a sum…</a:t>
            </a:r>
          </a:p>
          <a:p>
            <a:endParaRPr lang="en-US" dirty="0"/>
          </a:p>
          <a:p>
            <a:r>
              <a:rPr lang="en-US" dirty="0"/>
              <a:t>Suppose you want to multiply this number by 2</a:t>
            </a:r>
          </a:p>
          <a:p>
            <a:pPr lvl="1"/>
            <a:r>
              <a:rPr lang="en-US" dirty="0"/>
              <a:t>2 options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Practical application</a:t>
            </a:r>
          </a:p>
          <a:p>
            <a:pPr lvl="1"/>
            <a:endParaRPr lang="en-US" dirty="0"/>
          </a:p>
          <a:p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1115881" y="2468157"/>
            <a:ext cx="55370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80"/>
                </a:solidFill>
                <a:latin typeface="Lucida Console" panose="020B0609040504020204" pitchFamily="49" charset="0"/>
              </a:rPr>
              <a:t>-Sum </a:t>
            </a:r>
          </a:p>
        </p:txBody>
      </p:sp>
      <p:sp>
        <p:nvSpPr>
          <p:cNvPr id="5" name="Rectangle 4"/>
          <p:cNvSpPr/>
          <p:nvPr/>
        </p:nvSpPr>
        <p:spPr>
          <a:xfrm>
            <a:off x="1115881" y="3631962"/>
            <a:ext cx="744633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.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Sum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*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2 </a:t>
            </a:r>
          </a:p>
        </p:txBody>
      </p:sp>
      <p:sp>
        <p:nvSpPr>
          <p:cNvPr id="6" name="Rectangle 5"/>
          <p:cNvSpPr/>
          <p:nvPr/>
        </p:nvSpPr>
        <p:spPr>
          <a:xfrm>
            <a:off x="1115881" y="4001294"/>
            <a:ext cx="104766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Measure-Object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CPU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endParaRPr lang="en-US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										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Sum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*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00080"/>
                </a:solidFill>
                <a:latin typeface="Lucida Console" panose="020B0609040504020204" pitchFamily="49" charset="0"/>
              </a:rPr>
              <a:t>2 </a:t>
            </a:r>
          </a:p>
        </p:txBody>
      </p:sp>
      <p:sp>
        <p:nvSpPr>
          <p:cNvPr id="7" name="Rectangle 6"/>
          <p:cNvSpPr/>
          <p:nvPr/>
        </p:nvSpPr>
        <p:spPr>
          <a:xfrm>
            <a:off x="1115881" y="5527345"/>
            <a:ext cx="95728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Get-command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Get-process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A2BE2"/>
                </a:solidFill>
                <a:latin typeface="Lucida Console" panose="020B0609040504020204" pitchFamily="49" charset="0"/>
              </a:rPr>
              <a:t>Parameters </a:t>
            </a:r>
          </a:p>
        </p:txBody>
      </p:sp>
    </p:spTree>
    <p:extLst>
      <p:ext uri="{BB962C8B-B14F-4D97-AF65-F5344CB8AC3E}">
        <p14:creationId xmlns:p14="http://schemas.microsoft.com/office/powerpoint/2010/main" val="297780704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E5A56-AFA8-4EDD-999A-F4176FF0D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Another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7B078-6490-463D-B914-180C307D0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All processes:</a:t>
            </a:r>
          </a:p>
          <a:p>
            <a:r>
              <a:rPr lang="en-GB" dirty="0"/>
              <a:t>Now, let’s make a comma-separated list of all names</a:t>
            </a:r>
          </a:p>
          <a:p>
            <a:endParaRPr lang="en-GB" dirty="0"/>
          </a:p>
          <a:p>
            <a:r>
              <a:rPr lang="en-GB" dirty="0"/>
              <a:t>Doesn’t work</a:t>
            </a:r>
          </a:p>
          <a:p>
            <a:pPr lvl="1"/>
            <a:r>
              <a:rPr lang="en-GB" dirty="0"/>
              <a:t>Make a list of objects that have only a name-property</a:t>
            </a:r>
          </a:p>
          <a:p>
            <a:pPr lvl="1"/>
            <a:r>
              <a:rPr lang="en-GB" dirty="0"/>
              <a:t>But the list doesn’t contain strings, so can’t be joined</a:t>
            </a:r>
          </a:p>
          <a:p>
            <a:endParaRPr lang="en-GB" dirty="0"/>
          </a:p>
          <a:p>
            <a:r>
              <a:rPr lang="en-GB" dirty="0"/>
              <a:t>Works</a:t>
            </a:r>
          </a:p>
          <a:p>
            <a:pPr lvl="1"/>
            <a:r>
              <a:rPr lang="en-GB" dirty="0"/>
              <a:t>The list now contains only the names, so strings</a:t>
            </a:r>
          </a:p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C01D093-9EAE-4107-BBF6-20E251C9D90E}"/>
              </a:ext>
            </a:extLst>
          </p:cNvPr>
          <p:cNvSpPr/>
          <p:nvPr/>
        </p:nvSpPr>
        <p:spPr>
          <a:xfrm>
            <a:off x="3434029" y="1906188"/>
            <a:ext cx="30267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 </a:t>
            </a:r>
            <a:r>
              <a:rPr lang="en-GB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=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Get-Process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ADEA0A-8CA5-408E-B96E-E5D256AC7B57}"/>
              </a:ext>
            </a:extLst>
          </p:cNvPr>
          <p:cNvSpPr/>
          <p:nvPr/>
        </p:nvSpPr>
        <p:spPr>
          <a:xfrm>
            <a:off x="1241502" y="2960869"/>
            <a:ext cx="7411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Lucida Console" panose="020B0609040504020204" pitchFamily="49" charset="0"/>
              </a:rPr>
              <a:t>( </a:t>
            </a:r>
            <a:r>
              <a:rPr lang="en-GB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"Name"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GB" dirty="0">
                <a:solidFill>
                  <a:srgbClr val="A9A9A9"/>
                </a:solidFill>
                <a:latin typeface="Lucida Console" panose="020B0609040504020204" pitchFamily="49" charset="0"/>
              </a:rPr>
              <a:t>-join</a:t>
            </a:r>
            <a:r>
              <a:rPr lang="en-GB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GB" dirty="0">
                <a:solidFill>
                  <a:srgbClr val="8B0000"/>
                </a:solidFill>
                <a:latin typeface="Lucida Console" panose="020B0609040504020204" pitchFamily="49" charset="0"/>
              </a:rPr>
              <a:t>", "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C1786FD-E8A8-42C9-89E9-FB96267F398E}"/>
              </a:ext>
            </a:extLst>
          </p:cNvPr>
          <p:cNvSpPr/>
          <p:nvPr/>
        </p:nvSpPr>
        <p:spPr>
          <a:xfrm>
            <a:off x="1241502" y="4756215"/>
            <a:ext cx="96978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Lucida Console" panose="020B0609040504020204" pitchFamily="49" charset="0"/>
              </a:rPr>
              <a:t>( </a:t>
            </a:r>
            <a:r>
              <a:rPr lang="en-US" dirty="0">
                <a:solidFill>
                  <a:srgbClr val="FF4500"/>
                </a:solidFill>
                <a:latin typeface="Lucida Console" panose="020B0609040504020204" pitchFamily="49" charset="0"/>
              </a:rPr>
              <a:t>$proc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|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Lucida Console" panose="020B0609040504020204" pitchFamily="49" charset="0"/>
              </a:rPr>
              <a:t>Select-Object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80"/>
                </a:solidFill>
                <a:latin typeface="Lucida Console" panose="020B0609040504020204" pitchFamily="49" charset="0"/>
              </a:rPr>
              <a:t>-</a:t>
            </a:r>
            <a:r>
              <a:rPr lang="en-US" dirty="0" err="1">
                <a:solidFill>
                  <a:srgbClr val="000080"/>
                </a:solidFill>
                <a:latin typeface="Lucida Console" panose="020B0609040504020204" pitchFamily="49" charset="0"/>
              </a:rPr>
              <a:t>ExpandProperty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"Name"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) </a:t>
            </a:r>
            <a:r>
              <a:rPr lang="en-US" dirty="0">
                <a:solidFill>
                  <a:srgbClr val="A9A9A9"/>
                </a:solidFill>
                <a:latin typeface="Lucida Console" panose="020B0609040504020204" pitchFamily="49" charset="0"/>
              </a:rPr>
              <a:t>-join</a:t>
            </a:r>
            <a:r>
              <a:rPr lang="en-US" dirty="0">
                <a:solidFill>
                  <a:prstClr val="black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8B0000"/>
                </a:solidFill>
                <a:latin typeface="Lucida Console" panose="020B0609040504020204" pitchFamily="49" charset="0"/>
              </a:rPr>
              <a:t>", " </a:t>
            </a:r>
          </a:p>
        </p:txBody>
      </p:sp>
    </p:spTree>
    <p:extLst>
      <p:ext uri="{BB962C8B-B14F-4D97-AF65-F5344CB8AC3E}">
        <p14:creationId xmlns:p14="http://schemas.microsoft.com/office/powerpoint/2010/main" val="248627435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How many processes are running </a:t>
            </a:r>
            <a:r>
              <a:rPr lang="nl-BE" i="1" dirty="0"/>
              <a:t>per company</a:t>
            </a:r>
            <a:r>
              <a:rPr lang="nl-BE" dirty="0"/>
              <a:t>?</a:t>
            </a:r>
          </a:p>
          <a:p>
            <a:r>
              <a:rPr lang="en-US" dirty="0"/>
              <a:t>Get-Process | Group-Object Company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363" y="2958294"/>
            <a:ext cx="8059275" cy="240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193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Windows PS </a:t>
            </a:r>
            <a:r>
              <a:rPr lang="nl-BE" dirty="0" err="1"/>
              <a:t>vs</a:t>
            </a:r>
            <a:r>
              <a:rPr lang="nl-BE" dirty="0"/>
              <a:t> PS </a:t>
            </a:r>
            <a:r>
              <a:rPr lang="nl-BE" dirty="0" err="1"/>
              <a:t>Core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Windows </a:t>
            </a:r>
            <a:r>
              <a:rPr lang="nl-BE" dirty="0" err="1"/>
              <a:t>PowerShell</a:t>
            </a:r>
            <a:endParaRPr lang="nl-BE" dirty="0"/>
          </a:p>
          <a:p>
            <a:pPr lvl="1"/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it</a:t>
            </a:r>
            <a:r>
              <a:rPr lang="nl-BE" dirty="0"/>
              <a:t> </a:t>
            </a:r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started</a:t>
            </a:r>
            <a:r>
              <a:rPr lang="nl-BE" dirty="0"/>
              <a:t> </a:t>
            </a:r>
            <a:r>
              <a:rPr lang="nl-BE" dirty="0" err="1"/>
              <a:t>with</a:t>
            </a:r>
            <a:endParaRPr lang="nl-BE" dirty="0"/>
          </a:p>
          <a:p>
            <a:pPr lvl="1"/>
            <a:r>
              <a:rPr lang="nl-BE" dirty="0"/>
              <a:t>Closed source</a:t>
            </a:r>
          </a:p>
          <a:p>
            <a:pPr lvl="1"/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on </a:t>
            </a:r>
            <a:r>
              <a:rPr lang="nl-BE" dirty="0" err="1"/>
              <a:t>windows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full .Net </a:t>
            </a:r>
            <a:r>
              <a:rPr lang="nl-BE" dirty="0" err="1"/>
              <a:t>framework</a:t>
            </a:r>
            <a:endParaRPr lang="nl-BE" dirty="0"/>
          </a:p>
          <a:p>
            <a:r>
              <a:rPr lang="nl-BE" dirty="0" err="1"/>
              <a:t>PowerShell</a:t>
            </a:r>
            <a:r>
              <a:rPr lang="nl-BE" dirty="0"/>
              <a:t> </a:t>
            </a:r>
            <a:r>
              <a:rPr lang="nl-BE" dirty="0" err="1"/>
              <a:t>core</a:t>
            </a:r>
            <a:endParaRPr lang="nl-BE" dirty="0"/>
          </a:p>
          <a:p>
            <a:pPr lvl="1"/>
            <a:r>
              <a:rPr lang="nl-BE" dirty="0"/>
              <a:t>The next </a:t>
            </a:r>
            <a:r>
              <a:rPr lang="nl-BE" dirty="0" err="1"/>
              <a:t>thing</a:t>
            </a:r>
            <a:endParaRPr lang="nl-BE" dirty="0"/>
          </a:p>
          <a:p>
            <a:pPr lvl="1"/>
            <a:r>
              <a:rPr lang="nl-BE" dirty="0"/>
              <a:t>Open source, on </a:t>
            </a:r>
            <a:r>
              <a:rPr lang="nl-BE" dirty="0" err="1"/>
              <a:t>github</a:t>
            </a:r>
            <a:endParaRPr lang="nl-BE" dirty="0"/>
          </a:p>
          <a:p>
            <a:pPr lvl="1"/>
            <a:r>
              <a:rPr lang="nl-BE" dirty="0"/>
              <a:t>Works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.Net </a:t>
            </a:r>
            <a:r>
              <a:rPr lang="nl-BE" dirty="0" err="1"/>
              <a:t>core</a:t>
            </a:r>
            <a:r>
              <a:rPr lang="nl-BE" dirty="0"/>
              <a:t> </a:t>
            </a:r>
            <a:r>
              <a:rPr lang="nl-BE" dirty="0" err="1"/>
              <a:t>framework</a:t>
            </a:r>
            <a:r>
              <a:rPr lang="nl-BE" dirty="0"/>
              <a:t> (</a:t>
            </a:r>
            <a:r>
              <a:rPr lang="nl-BE" dirty="0">
                <a:hlinkClick r:id="rId2"/>
              </a:rPr>
              <a:t>https://www.microsoft.com/net/core</a:t>
            </a:r>
            <a:r>
              <a:rPr lang="nl-BE" dirty="0"/>
              <a:t>)</a:t>
            </a:r>
          </a:p>
          <a:p>
            <a:pPr lvl="1"/>
            <a:r>
              <a:rPr lang="nl-BE" dirty="0"/>
              <a:t>Works on (</a:t>
            </a:r>
            <a:r>
              <a:rPr lang="nl-BE" dirty="0" err="1"/>
              <a:t>normal</a:t>
            </a:r>
            <a:r>
              <a:rPr lang="nl-BE" dirty="0"/>
              <a:t>) Windows, Nano, Linux, Mac, …</a:t>
            </a:r>
          </a:p>
        </p:txBody>
      </p:sp>
    </p:spTree>
    <p:extLst>
      <p:ext uri="{BB962C8B-B14F-4D97-AF65-F5344CB8AC3E}">
        <p14:creationId xmlns:p14="http://schemas.microsoft.com/office/powerpoint/2010/main" val="379674168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Beware, after grouping, “Name” is the name of the group, not the name of the original object</a:t>
            </a:r>
          </a:p>
          <a:p>
            <a:pPr lvl="1"/>
            <a:r>
              <a:rPr lang="en-US" dirty="0"/>
              <a:t>Get-Process | Group-Object Company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eq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Chrome</a:t>
            </a:r>
            <a:r>
              <a:rPr lang="en-US" dirty="0"/>
              <a:t> </a:t>
            </a:r>
          </a:p>
          <a:p>
            <a:pPr lvl="2"/>
            <a:r>
              <a:rPr lang="nl-BE" dirty="0"/>
              <a:t>Empty!</a:t>
            </a:r>
          </a:p>
          <a:p>
            <a:pPr lvl="1"/>
            <a:r>
              <a:rPr lang="en-US" dirty="0"/>
              <a:t>Get-Process | 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eq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Chrome</a:t>
            </a:r>
            <a:r>
              <a:rPr lang="en-US" dirty="0"/>
              <a:t> |</a:t>
            </a:r>
            <a:br>
              <a:rPr lang="en-US" dirty="0"/>
            </a:br>
            <a:r>
              <a:rPr lang="en-US" dirty="0"/>
              <a:t>					Group-Object Company</a:t>
            </a:r>
          </a:p>
          <a:p>
            <a:pPr lvl="2"/>
            <a:r>
              <a:rPr lang="nl-BE" dirty="0"/>
              <a:t>Result!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Get-Process | Group-Object Company |</a:t>
            </a:r>
            <a:br>
              <a:rPr lang="en-US" dirty="0"/>
            </a:br>
            <a:r>
              <a:rPr lang="en-US" dirty="0"/>
              <a:t>			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Where-Object Name -like Microsoft* </a:t>
            </a:r>
          </a:p>
          <a:p>
            <a:pPr lvl="2"/>
            <a:r>
              <a:rPr lang="nl-BE" dirty="0"/>
              <a:t>Result!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7356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Measure-Object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I have an expensive CPU. How much am I using it?</a:t>
            </a:r>
          </a:p>
          <a:p>
            <a:pPr lvl="1"/>
            <a:r>
              <a:rPr lang="en-US" dirty="0"/>
              <a:t>Get-Process | Measure-Object CPU -Sum </a:t>
            </a:r>
          </a:p>
          <a:p>
            <a:pPr lvl="2"/>
            <a:r>
              <a:rPr lang="nl-BE" dirty="0"/>
              <a:t>The sum of CPU-time for all running processes</a:t>
            </a:r>
          </a:p>
          <a:p>
            <a:r>
              <a:rPr lang="nl-BE" dirty="0"/>
              <a:t>And the average nonpagedmemorysize?</a:t>
            </a:r>
          </a:p>
          <a:p>
            <a:pPr lvl="1"/>
            <a:r>
              <a:rPr lang="en-US" dirty="0"/>
              <a:t>Get-Process | Measure-Object NPM –Average</a:t>
            </a:r>
          </a:p>
          <a:p>
            <a:r>
              <a:rPr lang="nl-BE" dirty="0"/>
              <a:t>And both at the same time?</a:t>
            </a:r>
          </a:p>
          <a:p>
            <a:pPr lvl="1"/>
            <a:r>
              <a:rPr lang="en-US" dirty="0"/>
              <a:t>Get-Process | Measure-Object CPU, NPM -Sum -Average </a:t>
            </a:r>
          </a:p>
          <a:p>
            <a:pPr lvl="2"/>
            <a:r>
              <a:rPr lang="nl-BE" dirty="0"/>
              <a:t>2 objects are returned!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1933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Group vs Measure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67020"/>
          </a:xfrm>
        </p:spPr>
        <p:txBody>
          <a:bodyPr>
            <a:normAutofit/>
          </a:bodyPr>
          <a:lstStyle/>
          <a:p>
            <a:r>
              <a:rPr lang="nl-BE" dirty="0"/>
              <a:t>Group-Object en Measure-Object can both count stuff</a:t>
            </a:r>
          </a:p>
          <a:p>
            <a:pPr lvl="1"/>
            <a:r>
              <a:rPr lang="nl-BE" dirty="0"/>
              <a:t>How many chrome-processes do I have running?</a:t>
            </a:r>
          </a:p>
          <a:p>
            <a:pPr lvl="2"/>
            <a:r>
              <a:rPr lang="en-US" dirty="0"/>
              <a:t>Get-Process -Name chrome | Measure-Object</a:t>
            </a:r>
          </a:p>
          <a:p>
            <a:pPr lvl="2"/>
            <a:r>
              <a:rPr lang="en-US" dirty="0"/>
              <a:t>Get-Process -Name chrome | Group-Object Name</a:t>
            </a:r>
          </a:p>
          <a:p>
            <a:r>
              <a:rPr lang="nl-BE" dirty="0"/>
              <a:t>But Group-Object is for grouping</a:t>
            </a:r>
          </a:p>
          <a:p>
            <a:pPr lvl="1"/>
            <a:r>
              <a:rPr lang="nl-BE" dirty="0"/>
              <a:t>How many processes do I have per name of process?</a:t>
            </a:r>
          </a:p>
          <a:p>
            <a:pPr lvl="2"/>
            <a:r>
              <a:rPr lang="en-US" dirty="0"/>
              <a:t>Get-Process | Group-Object Name</a:t>
            </a:r>
          </a:p>
          <a:p>
            <a:r>
              <a:rPr lang="nl-BE" dirty="0"/>
              <a:t>And Measure-Object is for counting</a:t>
            </a:r>
          </a:p>
          <a:p>
            <a:pPr lvl="1"/>
            <a:r>
              <a:rPr lang="nl-BE" dirty="0"/>
              <a:t>What CPU-time have the chromes used on average?</a:t>
            </a:r>
          </a:p>
          <a:p>
            <a:pPr lvl="2"/>
            <a:r>
              <a:rPr lang="en-US" dirty="0"/>
              <a:t> Get-Process -Name chrome | Measure-Object CPU -Average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651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Object-exercises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How long has my CPU been used in minutes?</a:t>
            </a:r>
          </a:p>
          <a:p>
            <a:r>
              <a:rPr lang="nl-BE" dirty="0"/>
              <a:t>And in minutes, hours, days, … ?</a:t>
            </a:r>
          </a:p>
          <a:p>
            <a:r>
              <a:rPr lang="nl-BE" dirty="0"/>
              <a:t>Get all services with a name longer than 7 characters</a:t>
            </a:r>
          </a:p>
          <a:p>
            <a:r>
              <a:rPr lang="nl-BE" dirty="0"/>
              <a:t>What percentage of CPU are the 5 most CPU-intensive processes responsible for?</a:t>
            </a:r>
          </a:p>
          <a:p>
            <a:r>
              <a:rPr lang="nl-BE" dirty="0"/>
              <a:t>From the Systemeventlog, show all messages</a:t>
            </a:r>
          </a:p>
          <a:p>
            <a:pPr lvl="1"/>
            <a:r>
              <a:rPr lang="nl-BE" dirty="0"/>
              <a:t>Since 24 hours ago</a:t>
            </a:r>
          </a:p>
          <a:p>
            <a:pPr lvl="1"/>
            <a:r>
              <a:rPr lang="nl-BE" dirty="0"/>
              <a:t>That occured yesterday</a:t>
            </a:r>
          </a:p>
          <a:p>
            <a:endParaRPr lang="nl-BE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15290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Object-solutions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666228" cy="4738804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 (Get-Process | Measure-Object CPU -Sum).sum / 60</a:t>
            </a:r>
            <a:br>
              <a:rPr lang="en-US" dirty="0"/>
            </a:br>
            <a:endParaRPr lang="en-US" dirty="0"/>
          </a:p>
          <a:p>
            <a:r>
              <a:rPr lang="en-US" dirty="0"/>
              <a:t>New-</a:t>
            </a:r>
            <a:r>
              <a:rPr lang="en-US" dirty="0" err="1"/>
              <a:t>TimeSpan</a:t>
            </a:r>
            <a:r>
              <a:rPr lang="en-US" dirty="0"/>
              <a:t> -Seconds (Get-Process | Measure-Object CPU -Sum).sum</a:t>
            </a:r>
            <a:br>
              <a:rPr lang="en-US" dirty="0"/>
            </a:br>
            <a:endParaRPr lang="en-US" dirty="0"/>
          </a:p>
          <a:p>
            <a:r>
              <a:rPr lang="en-US" dirty="0"/>
              <a:t>Get-Service | Where-Object { $_.</a:t>
            </a:r>
            <a:r>
              <a:rPr lang="en-US" dirty="0" err="1"/>
              <a:t>Name.length</a:t>
            </a:r>
            <a:r>
              <a:rPr lang="en-US" dirty="0"/>
              <a:t> -GE 8 }</a:t>
            </a:r>
            <a:br>
              <a:rPr lang="en-US" dirty="0"/>
            </a:br>
            <a:endParaRPr lang="en-US" dirty="0"/>
          </a:p>
          <a:p>
            <a:r>
              <a:rPr lang="en-US" dirty="0"/>
              <a:t>$</a:t>
            </a:r>
            <a:r>
              <a:rPr lang="en-US" dirty="0" err="1"/>
              <a:t>topfive</a:t>
            </a:r>
            <a:r>
              <a:rPr lang="en-US" dirty="0"/>
              <a:t> = (Get-Process | Sort-Object CPU | Select-Object -Last 5 | </a:t>
            </a:r>
            <a:br>
              <a:rPr lang="en-US" dirty="0"/>
            </a:br>
            <a:r>
              <a:rPr lang="en-US" dirty="0"/>
              <a:t>							Measure-Object CPU -Sum).sum </a:t>
            </a:r>
          </a:p>
          <a:p>
            <a:r>
              <a:rPr lang="en-US" dirty="0"/>
              <a:t>$all = (Get-Process | Measure-Object CPU -Sum).sum</a:t>
            </a:r>
          </a:p>
          <a:p>
            <a:r>
              <a:rPr lang="en-US" dirty="0"/>
              <a:t>$percentage = $</a:t>
            </a:r>
            <a:r>
              <a:rPr lang="en-US" dirty="0" err="1"/>
              <a:t>topfive</a:t>
            </a:r>
            <a:r>
              <a:rPr lang="en-US" dirty="0"/>
              <a:t> / $all</a:t>
            </a:r>
          </a:p>
          <a:p>
            <a:r>
              <a:rPr lang="en-US" dirty="0"/>
              <a:t>"{0:P}" -f $percentage</a:t>
            </a:r>
            <a:br>
              <a:rPr lang="en-US" dirty="0"/>
            </a:br>
            <a:endParaRPr lang="en-US" dirty="0"/>
          </a:p>
          <a:p>
            <a:r>
              <a:rPr lang="en-US" dirty="0"/>
              <a:t>Get-</a:t>
            </a:r>
            <a:r>
              <a:rPr lang="en-US" dirty="0" err="1"/>
              <a:t>EventLog</a:t>
            </a:r>
            <a:r>
              <a:rPr lang="en-US" dirty="0"/>
              <a:t> -</a:t>
            </a:r>
            <a:r>
              <a:rPr lang="en-US" dirty="0" err="1"/>
              <a:t>LogName</a:t>
            </a:r>
            <a:r>
              <a:rPr lang="en-US" dirty="0"/>
              <a:t> system -after (get-date).</a:t>
            </a:r>
            <a:r>
              <a:rPr lang="en-US" dirty="0" err="1"/>
              <a:t>adddays</a:t>
            </a:r>
            <a:r>
              <a:rPr lang="en-US" dirty="0"/>
              <a:t>(-1)</a:t>
            </a:r>
          </a:p>
          <a:p>
            <a:r>
              <a:rPr lang="en-US" dirty="0"/>
              <a:t>Get-</a:t>
            </a:r>
            <a:r>
              <a:rPr lang="en-US" dirty="0" err="1"/>
              <a:t>EventLog</a:t>
            </a:r>
            <a:r>
              <a:rPr lang="en-US" dirty="0"/>
              <a:t> -</a:t>
            </a:r>
            <a:r>
              <a:rPr lang="en-US" dirty="0" err="1"/>
              <a:t>LogName</a:t>
            </a:r>
            <a:r>
              <a:rPr lang="en-US" dirty="0"/>
              <a:t> system -after ((get-date).</a:t>
            </a:r>
            <a:r>
              <a:rPr lang="en-US" dirty="0" err="1"/>
              <a:t>adddays</a:t>
            </a:r>
            <a:r>
              <a:rPr lang="en-US" dirty="0"/>
              <a:t>(-1)).date</a:t>
            </a:r>
            <a:br>
              <a:rPr lang="en-US" dirty="0"/>
            </a:br>
            <a:r>
              <a:rPr lang="en-US" dirty="0"/>
              <a:t>				    -before (get-date).date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8486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Foreach-Object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BE" dirty="0"/>
              <a:t>Foreach-Object is mostly useless…</a:t>
            </a:r>
          </a:p>
          <a:p>
            <a:pPr lvl="1"/>
            <a:r>
              <a:rPr lang="nl-BE" dirty="0"/>
              <a:t>Give me all processes</a:t>
            </a:r>
          </a:p>
          <a:p>
            <a:pPr lvl="2"/>
            <a:r>
              <a:rPr lang="en-US" dirty="0"/>
              <a:t>Get-Process | </a:t>
            </a:r>
            <a:r>
              <a:rPr lang="en-US" dirty="0" err="1"/>
              <a:t>ForEach</a:t>
            </a:r>
            <a:r>
              <a:rPr lang="en-US" dirty="0"/>
              <a:t>-Object { $_ } </a:t>
            </a:r>
          </a:p>
          <a:p>
            <a:pPr lvl="2"/>
            <a:r>
              <a:rPr lang="nl-BE" dirty="0"/>
              <a:t>Or simply Get-Process</a:t>
            </a:r>
          </a:p>
          <a:p>
            <a:r>
              <a:rPr lang="nl-BE" dirty="0"/>
              <a:t>Most </a:t>
            </a:r>
            <a:r>
              <a:rPr lang="nl-BE" dirty="0" err="1"/>
              <a:t>cmdlets</a:t>
            </a:r>
            <a:r>
              <a:rPr lang="nl-BE" dirty="0"/>
              <a:t> will automatically cycle through a collection</a:t>
            </a:r>
          </a:p>
          <a:p>
            <a:r>
              <a:rPr lang="nl-BE" dirty="0"/>
              <a:t>But when you need to do additional formatting, you will need Foreach-Object</a:t>
            </a:r>
          </a:p>
          <a:p>
            <a:pPr lvl="1"/>
            <a:r>
              <a:rPr lang="nl-BE" dirty="0"/>
              <a:t>Print all processnames in </a:t>
            </a:r>
            <a:r>
              <a:rPr lang="nl-BE" dirty="0" err="1"/>
              <a:t>cyan</a:t>
            </a:r>
            <a:endParaRPr lang="nl-BE" dirty="0"/>
          </a:p>
          <a:p>
            <a:pPr lvl="2"/>
            <a:r>
              <a:rPr lang="en-US" dirty="0">
                <a:solidFill>
                  <a:srgbClr val="C00000"/>
                </a:solidFill>
              </a:rPr>
              <a:t>Get-Process | Write-Host $_.Name -</a:t>
            </a:r>
            <a:r>
              <a:rPr lang="en-US" dirty="0" err="1">
                <a:solidFill>
                  <a:srgbClr val="C00000"/>
                </a:solidFill>
              </a:rPr>
              <a:t>ForegroundColor</a:t>
            </a:r>
            <a:r>
              <a:rPr lang="en-US" dirty="0">
                <a:solidFill>
                  <a:srgbClr val="C00000"/>
                </a:solidFill>
              </a:rPr>
              <a:t> Cyan</a:t>
            </a:r>
          </a:p>
          <a:p>
            <a:pPr lvl="2"/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Get-Process |</a:t>
            </a:r>
            <a:br>
              <a:rPr lang="en-US" dirty="0">
                <a:solidFill>
                  <a:schemeClr val="accent6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ForEach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-Object { Write-Host $_.Name -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</a:rPr>
              <a:t>ForegroundColor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Cyan } 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9827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Compare-Object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nl-BE" dirty="0"/>
              <a:t>$a = Get-Process</a:t>
            </a:r>
          </a:p>
          <a:p>
            <a:r>
              <a:rPr lang="nl-BE" dirty="0"/>
              <a:t>notepad</a:t>
            </a:r>
          </a:p>
          <a:p>
            <a:r>
              <a:rPr lang="nl-BE" dirty="0"/>
              <a:t>$b = Get-Process</a:t>
            </a:r>
          </a:p>
          <a:p>
            <a:r>
              <a:rPr lang="en-US" dirty="0"/>
              <a:t>Compare-Object -</a:t>
            </a:r>
            <a:r>
              <a:rPr lang="en-US" dirty="0" err="1"/>
              <a:t>ReferenceObject</a:t>
            </a:r>
            <a:r>
              <a:rPr lang="en-US" dirty="0"/>
              <a:t> $a -</a:t>
            </a:r>
            <a:r>
              <a:rPr lang="en-US" dirty="0" err="1"/>
              <a:t>DifferenceObject</a:t>
            </a:r>
            <a:r>
              <a:rPr lang="en-US" dirty="0"/>
              <a:t> $b</a:t>
            </a:r>
          </a:p>
          <a:p>
            <a:endParaRPr lang="en-US" dirty="0"/>
          </a:p>
          <a:p>
            <a:r>
              <a:rPr lang="en-US" dirty="0"/>
              <a:t>Compares the lists, doesn’t compare the difference between the items on the list</a:t>
            </a:r>
          </a:p>
          <a:p>
            <a:pPr lvl="1"/>
            <a:r>
              <a:rPr lang="nl-BE" dirty="0"/>
              <a:t>notepad</a:t>
            </a:r>
          </a:p>
          <a:p>
            <a:pPr lvl="1"/>
            <a:r>
              <a:rPr lang="nl-BE" dirty="0"/>
              <a:t>$a = Get-Process</a:t>
            </a:r>
          </a:p>
          <a:p>
            <a:pPr lvl="1"/>
            <a:r>
              <a:rPr lang="en-US" dirty="0"/>
              <a:t># paste large amounts of text in notepad</a:t>
            </a:r>
          </a:p>
          <a:p>
            <a:pPr lvl="1"/>
            <a:r>
              <a:rPr lang="nl-BE" dirty="0"/>
              <a:t>$b = Get-Process</a:t>
            </a:r>
          </a:p>
          <a:p>
            <a:pPr lvl="1"/>
            <a:r>
              <a:rPr lang="en-US" dirty="0"/>
              <a:t>Compare-Object -</a:t>
            </a:r>
            <a:r>
              <a:rPr lang="en-US" dirty="0" err="1"/>
              <a:t>ReferenceObject</a:t>
            </a:r>
            <a:r>
              <a:rPr lang="en-US" dirty="0"/>
              <a:t> $a -</a:t>
            </a:r>
            <a:r>
              <a:rPr lang="en-US" dirty="0" err="1"/>
              <a:t>DifferenceObject</a:t>
            </a:r>
            <a:r>
              <a:rPr lang="en-US" dirty="0"/>
              <a:t> $b</a:t>
            </a:r>
            <a:br>
              <a:rPr lang="en-US" dirty="0"/>
            </a:br>
            <a:r>
              <a:rPr lang="en-US" dirty="0"/>
              <a:t>						# no difference</a:t>
            </a:r>
          </a:p>
        </p:txBody>
      </p:sp>
    </p:spTree>
    <p:extLst>
      <p:ext uri="{BB962C8B-B14F-4D97-AF65-F5344CB8AC3E}">
        <p14:creationId xmlns:p14="http://schemas.microsoft.com/office/powerpoint/2010/main" val="179890281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Tee-Object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Get-Service |</a:t>
            </a:r>
          </a:p>
          <a:p>
            <a:r>
              <a:rPr lang="en-US" dirty="0"/>
              <a:t>Tee-Object –</a:t>
            </a:r>
            <a:r>
              <a:rPr lang="en-US" dirty="0" err="1"/>
              <a:t>var</a:t>
            </a:r>
            <a:r>
              <a:rPr lang="en-US" dirty="0"/>
              <a:t> a |</a:t>
            </a:r>
          </a:p>
          <a:p>
            <a:r>
              <a:rPr lang="en-US" dirty="0"/>
              <a:t>Where-Object {$_.Status –</a:t>
            </a:r>
            <a:r>
              <a:rPr lang="en-US" dirty="0" err="1"/>
              <a:t>eq</a:t>
            </a:r>
            <a:r>
              <a:rPr lang="en-US" dirty="0"/>
              <a:t> “Running” } |</a:t>
            </a:r>
          </a:p>
          <a:p>
            <a:r>
              <a:rPr lang="en-US" dirty="0"/>
              <a:t>Tee-Object –</a:t>
            </a:r>
            <a:r>
              <a:rPr lang="en-US" dirty="0" err="1"/>
              <a:t>FilePath</a:t>
            </a:r>
            <a:r>
              <a:rPr lang="en-US" dirty="0"/>
              <a:t> c:\tmp\services.txt</a:t>
            </a:r>
          </a:p>
          <a:p>
            <a:pPr lvl="1"/>
            <a:r>
              <a:rPr lang="en-US" dirty="0"/>
              <a:t>All services in $a</a:t>
            </a:r>
          </a:p>
          <a:p>
            <a:pPr lvl="1"/>
            <a:r>
              <a:rPr lang="en-US" dirty="0"/>
              <a:t>Running services in c:\temp\services.txt</a:t>
            </a:r>
          </a:p>
          <a:p>
            <a:pPr lvl="1"/>
            <a:r>
              <a:rPr lang="en-US" dirty="0"/>
              <a:t>Running services on the screen</a:t>
            </a:r>
          </a:p>
          <a:p>
            <a:r>
              <a:rPr lang="en-US" dirty="0"/>
              <a:t>Can be written a lot more readable using variables</a:t>
            </a:r>
          </a:p>
          <a:p>
            <a:endParaRPr lang="en-US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47397874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New and Register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New-Object creates a new, generic object</a:t>
            </a:r>
          </a:p>
          <a:p>
            <a:pPr lvl="1"/>
            <a:r>
              <a:rPr lang="nl-BE" dirty="0"/>
              <a:t>Properties with values can be added later</a:t>
            </a:r>
          </a:p>
          <a:p>
            <a:r>
              <a:rPr lang="nl-BE" dirty="0"/>
              <a:t>Register-ObjectEvent allows you to execute code on an event</a:t>
            </a:r>
          </a:p>
        </p:txBody>
      </p:sp>
    </p:spTree>
    <p:extLst>
      <p:ext uri="{BB962C8B-B14F-4D97-AF65-F5344CB8AC3E}">
        <p14:creationId xmlns:p14="http://schemas.microsoft.com/office/powerpoint/2010/main" val="8212820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So PowerShell…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We’ve seen the tip of the iceberg now…</a:t>
            </a:r>
          </a:p>
          <a:p>
            <a:r>
              <a:rPr lang="nl-BE" dirty="0"/>
              <a:t>And still you feel kind off waterboarded</a:t>
            </a:r>
            <a:endParaRPr lang="en-US" dirty="0"/>
          </a:p>
          <a:p>
            <a:endParaRPr lang="nl-BE" dirty="0"/>
          </a:p>
          <a:p>
            <a:r>
              <a:rPr lang="nl-BE" dirty="0"/>
              <a:t>The </a:t>
            </a:r>
            <a:r>
              <a:rPr lang="nl-BE" dirty="0" err="1"/>
              <a:t>following</a:t>
            </a:r>
            <a:r>
              <a:rPr lang="nl-BE" dirty="0"/>
              <a:t> </a:t>
            </a:r>
            <a:r>
              <a:rPr lang="nl-BE" dirty="0" err="1"/>
              <a:t>exercises</a:t>
            </a:r>
            <a:r>
              <a:rPr lang="nl-BE" dirty="0"/>
              <a:t> </a:t>
            </a:r>
            <a:r>
              <a:rPr lang="nl-BE" dirty="0" err="1"/>
              <a:t>will</a:t>
            </a:r>
            <a:endParaRPr lang="nl-BE" dirty="0"/>
          </a:p>
          <a:p>
            <a:pPr lvl="1"/>
            <a:r>
              <a:rPr lang="nl-BE" dirty="0"/>
              <a:t>Train </a:t>
            </a:r>
            <a:r>
              <a:rPr lang="nl-BE" dirty="0" err="1"/>
              <a:t>what</a:t>
            </a:r>
            <a:r>
              <a:rPr lang="nl-BE" dirty="0"/>
              <a:t> </a:t>
            </a:r>
            <a:r>
              <a:rPr lang="nl-BE" dirty="0" err="1"/>
              <a:t>we’ve</a:t>
            </a:r>
            <a:r>
              <a:rPr lang="nl-BE" dirty="0"/>
              <a:t> </a:t>
            </a:r>
            <a:r>
              <a:rPr lang="nl-BE" dirty="0" err="1"/>
              <a:t>already</a:t>
            </a:r>
            <a:r>
              <a:rPr lang="nl-BE" dirty="0"/>
              <a:t> </a:t>
            </a:r>
            <a:r>
              <a:rPr lang="nl-BE" dirty="0" err="1"/>
              <a:t>covered</a:t>
            </a:r>
            <a:endParaRPr lang="nl-BE" dirty="0"/>
          </a:p>
          <a:p>
            <a:pPr lvl="1"/>
            <a:r>
              <a:rPr lang="nl-BE" dirty="0"/>
              <a:t>Introduce new </a:t>
            </a:r>
            <a:r>
              <a:rPr lang="nl-BE"/>
              <a:t>material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873370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Windows PS </a:t>
            </a:r>
            <a:r>
              <a:rPr lang="nl-BE" dirty="0" err="1"/>
              <a:t>vs</a:t>
            </a:r>
            <a:r>
              <a:rPr lang="nl-BE" dirty="0"/>
              <a:t> PS </a:t>
            </a:r>
            <a:r>
              <a:rPr lang="nl-BE" dirty="0" err="1"/>
              <a:t>Core</a:t>
            </a:r>
            <a:endParaRPr lang="nl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>
                <a:hlinkClick r:id="rId2"/>
              </a:rPr>
              <a:t>https://www.youtube.com/watch?v=myQkHM_je70</a:t>
            </a:r>
            <a:endParaRPr lang="nl-BE" dirty="0"/>
          </a:p>
          <a:p>
            <a:r>
              <a:rPr lang="nl-BE" dirty="0"/>
              <a:t>Windows </a:t>
            </a:r>
            <a:r>
              <a:rPr lang="nl-BE" dirty="0" err="1"/>
              <a:t>PowerShell</a:t>
            </a:r>
            <a:r>
              <a:rPr lang="nl-BE" dirty="0"/>
              <a:t> is </a:t>
            </a:r>
            <a:r>
              <a:rPr lang="nl-BE" dirty="0" err="1"/>
              <a:t>done</a:t>
            </a:r>
            <a:endParaRPr lang="nl-BE" dirty="0"/>
          </a:p>
          <a:p>
            <a:pPr lvl="1"/>
            <a:r>
              <a:rPr lang="nl-BE" dirty="0" err="1"/>
              <a:t>All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functionality</a:t>
            </a:r>
            <a:r>
              <a:rPr lang="nl-BE" dirty="0"/>
              <a:t> is </a:t>
            </a:r>
            <a:r>
              <a:rPr lang="nl-BE" dirty="0" err="1"/>
              <a:t>there</a:t>
            </a:r>
            <a:endParaRPr lang="nl-BE" dirty="0"/>
          </a:p>
          <a:p>
            <a:r>
              <a:rPr lang="nl-BE" dirty="0"/>
              <a:t>But </a:t>
            </a:r>
            <a:r>
              <a:rPr lang="nl-BE" dirty="0" err="1"/>
              <a:t>the</a:t>
            </a:r>
            <a:r>
              <a:rPr lang="nl-BE" dirty="0"/>
              <a:t> goal is </a:t>
            </a:r>
            <a:r>
              <a:rPr lang="nl-BE" dirty="0" err="1"/>
              <a:t>to</a:t>
            </a:r>
            <a:r>
              <a:rPr lang="nl-BE" dirty="0"/>
              <a:t> manage </a:t>
            </a:r>
            <a:r>
              <a:rPr lang="nl-BE" dirty="0" err="1"/>
              <a:t>any</a:t>
            </a:r>
            <a:r>
              <a:rPr lang="nl-BE" dirty="0"/>
              <a:t> operating system, on </a:t>
            </a:r>
            <a:r>
              <a:rPr lang="nl-BE" dirty="0" err="1"/>
              <a:t>any</a:t>
            </a:r>
            <a:r>
              <a:rPr lang="nl-BE" dirty="0"/>
              <a:t> hypervisor</a:t>
            </a:r>
          </a:p>
          <a:p>
            <a:r>
              <a:rPr lang="nl-BE" dirty="0" err="1"/>
              <a:t>Also</a:t>
            </a:r>
            <a:r>
              <a:rPr lang="nl-BE" dirty="0"/>
              <a:t>, </a:t>
            </a:r>
            <a:r>
              <a:rPr lang="nl-BE" dirty="0" err="1"/>
              <a:t>devops</a:t>
            </a:r>
            <a:r>
              <a:rPr lang="nl-BE" dirty="0"/>
              <a:t>: have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devs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opsers</a:t>
            </a:r>
            <a:r>
              <a:rPr lang="nl-BE" dirty="0"/>
              <a:t> </a:t>
            </a:r>
            <a:r>
              <a:rPr lang="nl-BE" dirty="0" err="1"/>
              <a:t>speak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same</a:t>
            </a:r>
            <a:r>
              <a:rPr lang="nl-BE" dirty="0"/>
              <a:t> </a:t>
            </a:r>
            <a:r>
              <a:rPr lang="nl-BE" dirty="0" err="1"/>
              <a:t>language</a:t>
            </a:r>
            <a:endParaRPr lang="nl-BE" dirty="0"/>
          </a:p>
          <a:p>
            <a:pPr lvl="1"/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only</a:t>
            </a:r>
            <a:r>
              <a:rPr lang="nl-BE" dirty="0"/>
              <a:t> </a:t>
            </a:r>
            <a:r>
              <a:rPr lang="nl-BE" dirty="0" err="1"/>
              <a:t>works</a:t>
            </a:r>
            <a:r>
              <a:rPr lang="nl-BE" dirty="0"/>
              <a:t> </a:t>
            </a:r>
            <a:r>
              <a:rPr lang="nl-BE" dirty="0" err="1"/>
              <a:t>when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opsers</a:t>
            </a:r>
            <a:r>
              <a:rPr lang="nl-BE" dirty="0"/>
              <a:t> </a:t>
            </a:r>
            <a:r>
              <a:rPr lang="nl-BE" dirty="0" err="1"/>
              <a:t>always</a:t>
            </a:r>
            <a:r>
              <a:rPr lang="nl-BE" dirty="0"/>
              <a:t> </a:t>
            </a:r>
            <a:r>
              <a:rPr lang="nl-BE" dirty="0" err="1"/>
              <a:t>speak</a:t>
            </a:r>
            <a:r>
              <a:rPr lang="nl-BE" dirty="0"/>
              <a:t> powershell</a:t>
            </a:r>
          </a:p>
          <a:p>
            <a:r>
              <a:rPr lang="nl-BE" dirty="0"/>
              <a:t>PS </a:t>
            </a:r>
            <a:r>
              <a:rPr lang="nl-BE" dirty="0" err="1"/>
              <a:t>Core</a:t>
            </a:r>
            <a:r>
              <a:rPr lang="nl-BE" dirty="0"/>
              <a:t> is opensource </a:t>
            </a:r>
            <a:r>
              <a:rPr lang="nl-BE" dirty="0" err="1"/>
              <a:t>and</a:t>
            </a:r>
            <a:r>
              <a:rPr lang="nl-BE" dirty="0"/>
              <a:t> community </a:t>
            </a:r>
            <a:r>
              <a:rPr lang="nl-BE" dirty="0" err="1"/>
              <a:t>driven</a:t>
            </a:r>
            <a:endParaRPr lang="nl-BE" dirty="0"/>
          </a:p>
          <a:p>
            <a:pPr lvl="1"/>
            <a:r>
              <a:rPr lang="nl-BE" dirty="0" err="1"/>
              <a:t>Not</a:t>
            </a:r>
            <a:r>
              <a:rPr lang="nl-BE" dirty="0"/>
              <a:t> </a:t>
            </a:r>
            <a:r>
              <a:rPr lang="nl-BE" dirty="0" err="1"/>
              <a:t>yet</a:t>
            </a:r>
            <a:r>
              <a:rPr lang="nl-BE" dirty="0"/>
              <a:t>, but </a:t>
            </a:r>
            <a:r>
              <a:rPr lang="nl-BE" dirty="0" err="1"/>
              <a:t>getting</a:t>
            </a:r>
            <a:r>
              <a:rPr lang="nl-BE" dirty="0"/>
              <a:t> </a:t>
            </a:r>
            <a:r>
              <a:rPr lang="nl-BE" dirty="0" err="1"/>
              <a:t>there</a:t>
            </a:r>
            <a:endParaRPr lang="nl-BE" dirty="0"/>
          </a:p>
          <a:p>
            <a:r>
              <a:rPr lang="nl-BE" dirty="0"/>
              <a:t>Editor: </a:t>
            </a:r>
            <a:r>
              <a:rPr lang="nl-BE"/>
              <a:t>Visual Studio Code</a:t>
            </a:r>
            <a:endParaRPr lang="nl-BE" dirty="0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285798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9D5C0-29A7-4DDB-96F1-B62E230D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Windows PS is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98215F-DFA5-4501-86C6-C87D7B981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 really is – you can run and manage an entire domain without using a single server with a GUI</a:t>
            </a:r>
          </a:p>
          <a:p>
            <a:pPr lvl="1"/>
            <a:r>
              <a:rPr lang="en-GB" dirty="0"/>
              <a:t>“But I don’t want to, because clicking is nice”</a:t>
            </a:r>
          </a:p>
          <a:p>
            <a:r>
              <a:rPr lang="en-GB" dirty="0"/>
              <a:t>You can run the GUI on a client (where it belongs) and manage the servers using the normal tools</a:t>
            </a:r>
          </a:p>
          <a:p>
            <a:pPr lvl="1"/>
            <a:r>
              <a:rPr lang="en-GB" dirty="0"/>
              <a:t>AD Users and computers, server manager, …</a:t>
            </a:r>
          </a:p>
          <a:p>
            <a:r>
              <a:rPr lang="en-GB" dirty="0"/>
              <a:t>But you shouldn’t, because scripting a task is the best documentation you’ll ever make</a:t>
            </a:r>
          </a:p>
          <a:p>
            <a:r>
              <a:rPr lang="en-GB" dirty="0"/>
              <a:t>Also: the cultural battle to remove Windows from Windows Server</a:t>
            </a:r>
          </a:p>
          <a:p>
            <a:pPr lvl="1"/>
            <a:r>
              <a:rPr lang="en-GB" dirty="0">
                <a:hlinkClick r:id="rId2"/>
              </a:rPr>
              <a:t>https://www.youtube.com/watch?v=3Uvq38XOark</a:t>
            </a:r>
            <a:r>
              <a:rPr lang="en-GB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8B4585-B570-4F38-A073-D2609CAFAB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2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42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3946</TotalTime>
  <Words>4479</Words>
  <Application>Microsoft Office PowerPoint</Application>
  <PresentationFormat>Widescreen</PresentationFormat>
  <Paragraphs>747</Paragraphs>
  <Slides>79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Arial</vt:lpstr>
      <vt:lpstr>Calibri</vt:lpstr>
      <vt:lpstr>Calibri Light</vt:lpstr>
      <vt:lpstr>Lucida Console</vt:lpstr>
      <vt:lpstr>Wingdings</vt:lpstr>
      <vt:lpstr>Office Theme</vt:lpstr>
      <vt:lpstr>Windows PowerShell </vt:lpstr>
      <vt:lpstr>Contents</vt:lpstr>
      <vt:lpstr>Why PowerShell?     Jeffrey Snover:</vt:lpstr>
      <vt:lpstr>Why PowerShell?     Don Jones:</vt:lpstr>
      <vt:lpstr>Why PowerShell?</vt:lpstr>
      <vt:lpstr>History</vt:lpstr>
      <vt:lpstr>Windows PS vs PS Core</vt:lpstr>
      <vt:lpstr>Windows PS vs PS Core</vt:lpstr>
      <vt:lpstr>Windows PS is done?</vt:lpstr>
      <vt:lpstr>Getting information</vt:lpstr>
      <vt:lpstr>The console</vt:lpstr>
      <vt:lpstr>The ISE editor</vt:lpstr>
      <vt:lpstr>Visual Studio Code</vt:lpstr>
      <vt:lpstr>cmdlets</vt:lpstr>
      <vt:lpstr>cmdlets</vt:lpstr>
      <vt:lpstr>cmdlets</vt:lpstr>
      <vt:lpstr>cmdlets  - First exercises</vt:lpstr>
      <vt:lpstr>cmdlets  - First solutions</vt:lpstr>
      <vt:lpstr>Getting help on a cmdlet</vt:lpstr>
      <vt:lpstr>Getting help finding a cmdlet</vt:lpstr>
      <vt:lpstr>More help</vt:lpstr>
      <vt:lpstr>Parameters</vt:lpstr>
      <vt:lpstr>Named vs positional parameters</vt:lpstr>
      <vt:lpstr>Calculated parameters</vt:lpstr>
      <vt:lpstr>Partial parameters</vt:lpstr>
      <vt:lpstr>Wildcards</vt:lpstr>
      <vt:lpstr>Exercises</vt:lpstr>
      <vt:lpstr>Exercises - solutions</vt:lpstr>
      <vt:lpstr>Aliases</vt:lpstr>
      <vt:lpstr>Displaying information</vt:lpstr>
      <vt:lpstr>Format-Table, Format-List</vt:lpstr>
      <vt:lpstr>Format-Table – Hash tables</vt:lpstr>
      <vt:lpstr>Write-Host, Write-Output</vt:lpstr>
      <vt:lpstr>Out-Gridview</vt:lpstr>
      <vt:lpstr>Exercises</vt:lpstr>
      <vt:lpstr>Exercises - solutions</vt:lpstr>
      <vt:lpstr>Writing to files</vt:lpstr>
      <vt:lpstr>Exporting to XML</vt:lpstr>
      <vt:lpstr>Exporting to XML</vt:lpstr>
      <vt:lpstr>Encoding</vt:lpstr>
      <vt:lpstr>Objects, piping and variables</vt:lpstr>
      <vt:lpstr>Objects</vt:lpstr>
      <vt:lpstr>Objects</vt:lpstr>
      <vt:lpstr>What object am I looking at?</vt:lpstr>
      <vt:lpstr>Get-Date</vt:lpstr>
      <vt:lpstr>Creating and reading variables</vt:lpstr>
      <vt:lpstr>Creating and reading variables</vt:lpstr>
      <vt:lpstr>Date exercises</vt:lpstr>
      <vt:lpstr>Date solutions</vt:lpstr>
      <vt:lpstr>Filtering and sorting</vt:lpstr>
      <vt:lpstr>First, comparison operators</vt:lpstr>
      <vt:lpstr>Filtering and sorting</vt:lpstr>
      <vt:lpstr>Filtering</vt:lpstr>
      <vt:lpstr>Filtering</vt:lpstr>
      <vt:lpstr>Filtering</vt:lpstr>
      <vt:lpstr>Filtering</vt:lpstr>
      <vt:lpstr>Filtering v2 vs v3</vt:lpstr>
      <vt:lpstr>Where-exercises</vt:lpstr>
      <vt:lpstr>Where-solutions</vt:lpstr>
      <vt:lpstr>Sort-Object</vt:lpstr>
      <vt:lpstr>Sort-Object -Unique</vt:lpstr>
      <vt:lpstr>Select-Object</vt:lpstr>
      <vt:lpstr>Select-Object</vt:lpstr>
      <vt:lpstr>Select-Object</vt:lpstr>
      <vt:lpstr>Select-Object – castrating</vt:lpstr>
      <vt:lpstr>Select-Object -ExpandProperty</vt:lpstr>
      <vt:lpstr>Select-Object -ExpandProperty</vt:lpstr>
      <vt:lpstr>Another example</vt:lpstr>
      <vt:lpstr>Group-Object</vt:lpstr>
      <vt:lpstr>Group-Object</vt:lpstr>
      <vt:lpstr>Measure-Object</vt:lpstr>
      <vt:lpstr>Group vs Measure</vt:lpstr>
      <vt:lpstr>Object-exercises</vt:lpstr>
      <vt:lpstr>Object-solutions</vt:lpstr>
      <vt:lpstr>Foreach-Object</vt:lpstr>
      <vt:lpstr>Compare-Object</vt:lpstr>
      <vt:lpstr>Tee-Object</vt:lpstr>
      <vt:lpstr>New and Register</vt:lpstr>
      <vt:lpstr>So PowerShell…</vt:lpstr>
    </vt:vector>
  </TitlesOfParts>
  <Company>Thomas More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Windows PowerShell </dc:title>
  <dc:creator>Mariën Jochen</dc:creator>
  <cp:lastModifiedBy>Jochen Mariën</cp:lastModifiedBy>
  <cp:revision>118</cp:revision>
  <dcterms:created xsi:type="dcterms:W3CDTF">2016-01-25T12:22:04Z</dcterms:created>
  <dcterms:modified xsi:type="dcterms:W3CDTF">2018-05-02T07:19:11Z</dcterms:modified>
</cp:coreProperties>
</file>

<file path=docProps/thumbnail.jpeg>
</file>